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20.svg" ContentType="image/svg+xml"/>
  <Override PartName="/ppt/media/image29.svg" ContentType="image/svg+xml"/>
  <Override PartName="/ppt/media/image31.svg" ContentType="image/svg+xml"/>
  <Override PartName="/ppt/media/image33.svg" ContentType="image/svg+xml"/>
  <Override PartName="/ppt/media/image40.svg" ContentType="image/svg+xml"/>
  <Override PartName="/ppt/media/image43.svg" ContentType="image/svg+xml"/>
  <Override PartName="/ppt/media/image45.svg" ContentType="image/svg+xml"/>
  <Override PartName="/ppt/media/image6.svg" ContentType="image/svg+xml"/>
  <Override PartName="/ppt/media/image62.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 id="2147483732" r:id="rId15"/>
    <p:sldMasterId id="2147483738" r:id="rId16"/>
    <p:sldMasterId id="2147483744" r:id="rId17"/>
    <p:sldMasterId id="2147483750" r:id="rId18"/>
    <p:sldMasterId id="2147483756" r:id="rId19"/>
    <p:sldMasterId id="2147483762" r:id="rId20"/>
    <p:sldMasterId id="2147483768" r:id="rId21"/>
    <p:sldMasterId id="2147483774" r:id="rId22"/>
    <p:sldMasterId id="2147483780" r:id="rId23"/>
    <p:sldMasterId id="2147483786" r:id="rId24"/>
  </p:sldMasterIdLst>
  <p:notesMasterIdLst>
    <p:notesMasterId r:id="rId26"/>
  </p:notesMasterIdLst>
  <p:handoutMasterIdLst>
    <p:handoutMasterId r:id="rId67"/>
  </p:handoutMasterIdLst>
  <p:sldIdLst>
    <p:sldId id="325" r:id="rId25"/>
    <p:sldId id="327" r:id="rId27"/>
    <p:sldId id="317" r:id="rId28"/>
    <p:sldId id="316" r:id="rId29"/>
    <p:sldId id="314" r:id="rId30"/>
    <p:sldId id="364" r:id="rId31"/>
    <p:sldId id="417" r:id="rId32"/>
    <p:sldId id="387" r:id="rId33"/>
    <p:sldId id="388" r:id="rId34"/>
    <p:sldId id="418" r:id="rId35"/>
    <p:sldId id="419" r:id="rId36"/>
    <p:sldId id="420" r:id="rId37"/>
    <p:sldId id="421" r:id="rId38"/>
    <p:sldId id="328" r:id="rId39"/>
    <p:sldId id="404" r:id="rId40"/>
    <p:sldId id="398" r:id="rId41"/>
    <p:sldId id="406" r:id="rId42"/>
    <p:sldId id="424" r:id="rId43"/>
    <p:sldId id="425" r:id="rId44"/>
    <p:sldId id="407" r:id="rId45"/>
    <p:sldId id="408" r:id="rId46"/>
    <p:sldId id="426" r:id="rId47"/>
    <p:sldId id="427" r:id="rId48"/>
    <p:sldId id="428" r:id="rId49"/>
    <p:sldId id="429" r:id="rId50"/>
    <p:sldId id="430" r:id="rId51"/>
    <p:sldId id="431" r:id="rId52"/>
    <p:sldId id="433" r:id="rId53"/>
    <p:sldId id="434" r:id="rId54"/>
    <p:sldId id="435" r:id="rId55"/>
    <p:sldId id="436" r:id="rId56"/>
    <p:sldId id="438" r:id="rId57"/>
    <p:sldId id="439" r:id="rId58"/>
    <p:sldId id="440" r:id="rId59"/>
    <p:sldId id="441" r:id="rId60"/>
    <p:sldId id="442" r:id="rId61"/>
    <p:sldId id="443" r:id="rId62"/>
    <p:sldId id="444" r:id="rId63"/>
    <p:sldId id="445" r:id="rId64"/>
    <p:sldId id="446" r:id="rId65"/>
    <p:sldId id="326" r:id="rId66"/>
  </p:sldIdLst>
  <p:sldSz cx="12192000" cy="6858000"/>
  <p:notesSz cx="6858000" cy="9144000"/>
  <p:embeddedFontLst>
    <p:embeddedFont>
      <p:font typeface="Calibri" panose="020F0502020204030204"/>
      <p:regular r:id="rId72"/>
      <p:bold r:id="rId73"/>
      <p:italic r:id="rId74"/>
      <p:boldItalic r:id="rId75"/>
    </p:embeddedFont>
    <p:embeddedFont>
      <p:font typeface="BiaoZhunCuHei" panose="02000503000000000000" charset="-122"/>
      <p:regular r:id="rId76"/>
    </p:embeddedFont>
    <p:embeddedFont>
      <p:font typeface="微软雅黑" panose="020B0503020204020204" charset="-122"/>
      <p:regular r:id="rId77"/>
    </p:embeddedFont>
    <p:embeddedFont>
      <p:font typeface="等线" panose="02010600030101010101" charset="-122"/>
      <p:regular r:id="rId78"/>
    </p:embeddedFont>
  </p:embeddedFontLst>
  <p:custDataLst>
    <p:tags r:id="rId7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9" Type="http://schemas.openxmlformats.org/officeDocument/2006/relationships/tags" Target="tags/tag267.xml"/><Relationship Id="rId78" Type="http://schemas.openxmlformats.org/officeDocument/2006/relationships/font" Target="fonts/font7.fntdata"/><Relationship Id="rId77" Type="http://schemas.openxmlformats.org/officeDocument/2006/relationships/font" Target="fonts/font6.fntdata"/><Relationship Id="rId76" Type="http://schemas.openxmlformats.org/officeDocument/2006/relationships/font" Target="fonts/font5.fntdata"/><Relationship Id="rId75" Type="http://schemas.openxmlformats.org/officeDocument/2006/relationships/font" Target="fonts/font4.fntdata"/><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commentAuthors" Target="commentAuthors.xml"/><Relationship Id="rId70" Type="http://schemas.openxmlformats.org/officeDocument/2006/relationships/tableStyles" Target="tableStyles.xml"/><Relationship Id="rId7" Type="http://schemas.openxmlformats.org/officeDocument/2006/relationships/slideMaster" Target="slideMasters/slideMaster6.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41.xml"/><Relationship Id="rId65" Type="http://schemas.openxmlformats.org/officeDocument/2006/relationships/slide" Target="slides/slide40.xml"/><Relationship Id="rId64" Type="http://schemas.openxmlformats.org/officeDocument/2006/relationships/slide" Target="slides/slide39.xml"/><Relationship Id="rId63" Type="http://schemas.openxmlformats.org/officeDocument/2006/relationships/slide" Target="slides/slide38.xml"/><Relationship Id="rId62" Type="http://schemas.openxmlformats.org/officeDocument/2006/relationships/slide" Target="slides/slide37.xml"/><Relationship Id="rId61" Type="http://schemas.openxmlformats.org/officeDocument/2006/relationships/slide" Target="slides/slide36.xml"/><Relationship Id="rId60" Type="http://schemas.openxmlformats.org/officeDocument/2006/relationships/slide" Target="slides/slide35.xml"/><Relationship Id="rId6" Type="http://schemas.openxmlformats.org/officeDocument/2006/relationships/slideMaster" Target="slideMasters/slideMaster5.xml"/><Relationship Id="rId59" Type="http://schemas.openxmlformats.org/officeDocument/2006/relationships/slide" Target="slides/slide34.xml"/><Relationship Id="rId58" Type="http://schemas.openxmlformats.org/officeDocument/2006/relationships/slide" Target="slides/slide33.xml"/><Relationship Id="rId57" Type="http://schemas.openxmlformats.org/officeDocument/2006/relationships/slide" Target="slides/slide32.xml"/><Relationship Id="rId56" Type="http://schemas.openxmlformats.org/officeDocument/2006/relationships/slide" Target="slides/slide31.xml"/><Relationship Id="rId55" Type="http://schemas.openxmlformats.org/officeDocument/2006/relationships/slide" Target="slides/slide30.xml"/><Relationship Id="rId54" Type="http://schemas.openxmlformats.org/officeDocument/2006/relationships/slide" Target="slides/slide29.xml"/><Relationship Id="rId53" Type="http://schemas.openxmlformats.org/officeDocument/2006/relationships/slide" Target="slides/slide28.xml"/><Relationship Id="rId52" Type="http://schemas.openxmlformats.org/officeDocument/2006/relationships/slide" Target="slides/slide27.xml"/><Relationship Id="rId51" Type="http://schemas.openxmlformats.org/officeDocument/2006/relationships/slide" Target="slides/slide26.xml"/><Relationship Id="rId50" Type="http://schemas.openxmlformats.org/officeDocument/2006/relationships/slide" Target="slides/slide25.xml"/><Relationship Id="rId5" Type="http://schemas.openxmlformats.org/officeDocument/2006/relationships/slideMaster" Target="slideMasters/slideMaster4.xml"/><Relationship Id="rId49" Type="http://schemas.openxmlformats.org/officeDocument/2006/relationships/slide" Target="slides/slide24.xml"/><Relationship Id="rId48" Type="http://schemas.openxmlformats.org/officeDocument/2006/relationships/slide" Target="slides/slide23.xml"/><Relationship Id="rId47" Type="http://schemas.openxmlformats.org/officeDocument/2006/relationships/slide" Target="slides/slide22.xml"/><Relationship Id="rId46" Type="http://schemas.openxmlformats.org/officeDocument/2006/relationships/slide" Target="slides/slide21.xml"/><Relationship Id="rId45" Type="http://schemas.openxmlformats.org/officeDocument/2006/relationships/slide" Target="slides/slide20.xml"/><Relationship Id="rId44" Type="http://schemas.openxmlformats.org/officeDocument/2006/relationships/slide" Target="slides/slide19.xml"/><Relationship Id="rId43" Type="http://schemas.openxmlformats.org/officeDocument/2006/relationships/slide" Target="slides/slide18.xml"/><Relationship Id="rId42" Type="http://schemas.openxmlformats.org/officeDocument/2006/relationships/slide" Target="slides/slide17.xml"/><Relationship Id="rId41" Type="http://schemas.openxmlformats.org/officeDocument/2006/relationships/slide" Target="slides/slide16.xml"/><Relationship Id="rId40" Type="http://schemas.openxmlformats.org/officeDocument/2006/relationships/slide" Target="slides/slide15.xml"/><Relationship Id="rId4" Type="http://schemas.openxmlformats.org/officeDocument/2006/relationships/slideMaster" Target="slideMasters/slideMaster3.xml"/><Relationship Id="rId39" Type="http://schemas.openxmlformats.org/officeDocument/2006/relationships/slide" Target="slides/slide14.xml"/><Relationship Id="rId38" Type="http://schemas.openxmlformats.org/officeDocument/2006/relationships/slide" Target="slides/slide13.xml"/><Relationship Id="rId37" Type="http://schemas.openxmlformats.org/officeDocument/2006/relationships/slide" Target="slides/slide12.xml"/><Relationship Id="rId36" Type="http://schemas.openxmlformats.org/officeDocument/2006/relationships/slide" Target="slides/slide11.xml"/><Relationship Id="rId35" Type="http://schemas.openxmlformats.org/officeDocument/2006/relationships/slide" Target="slides/slide10.xml"/><Relationship Id="rId34" Type="http://schemas.openxmlformats.org/officeDocument/2006/relationships/slide" Target="slides/slide9.xml"/><Relationship Id="rId33" Type="http://schemas.openxmlformats.org/officeDocument/2006/relationships/slide" Target="slides/slide8.xml"/><Relationship Id="rId32" Type="http://schemas.openxmlformats.org/officeDocument/2006/relationships/slide" Target="slides/slide7.xml"/><Relationship Id="rId31" Type="http://schemas.openxmlformats.org/officeDocument/2006/relationships/slide" Target="slides/slide6.xml"/><Relationship Id="rId30" Type="http://schemas.openxmlformats.org/officeDocument/2006/relationships/slide" Target="slides/slide5.xml"/><Relationship Id="rId3" Type="http://schemas.openxmlformats.org/officeDocument/2006/relationships/slideMaster" Target="slideMasters/slideMaster2.xml"/><Relationship Id="rId29" Type="http://schemas.openxmlformats.org/officeDocument/2006/relationships/slide" Target="slides/slide4.xml"/><Relationship Id="rId28" Type="http://schemas.openxmlformats.org/officeDocument/2006/relationships/slide" Target="slides/slide3.xml"/><Relationship Id="rId27" Type="http://schemas.openxmlformats.org/officeDocument/2006/relationships/slide" Target="slides/slide2.xml"/><Relationship Id="rId26" Type="http://schemas.openxmlformats.org/officeDocument/2006/relationships/notesMaster" Target="notesMasters/notesMaster1.xml"/><Relationship Id="rId25" Type="http://schemas.openxmlformats.org/officeDocument/2006/relationships/slide" Target="slides/slide1.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4" Type="http://schemas.openxmlformats.org/officeDocument/2006/relationships/image" Target="../media/image16.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11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14.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4" Type="http://schemas.openxmlformats.org/officeDocument/2006/relationships/image" Target="../media/image15.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4" Type="http://schemas.openxmlformats.org/officeDocument/2006/relationships/image" Target="../media/image16.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96.xml"/><Relationship Id="rId4" Type="http://schemas.openxmlformats.org/officeDocument/2006/relationships/slideLayout" Target="../slideLayouts/slideLayout95.xml"/><Relationship Id="rId3" Type="http://schemas.openxmlformats.org/officeDocument/2006/relationships/slideLayout" Target="../slideLayouts/slideLayout94.xml"/><Relationship Id="rId2" Type="http://schemas.openxmlformats.org/officeDocument/2006/relationships/slideLayout" Target="../slideLayouts/slideLayout93.xml"/><Relationship Id="rId1" Type="http://schemas.openxmlformats.org/officeDocument/2006/relationships/slideLayout" Target="../slideLayouts/slideLayout92.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101.xml"/><Relationship Id="rId4" Type="http://schemas.openxmlformats.org/officeDocument/2006/relationships/slideLayout" Target="../slideLayouts/slideLayout100.xml"/><Relationship Id="rId3" Type="http://schemas.openxmlformats.org/officeDocument/2006/relationships/slideLayout" Target="../slideLayouts/slideLayout99.xml"/><Relationship Id="rId2" Type="http://schemas.openxmlformats.org/officeDocument/2006/relationships/slideLayout" Target="../slideLayouts/slideLayout98.xml"/><Relationship Id="rId1" Type="http://schemas.openxmlformats.org/officeDocument/2006/relationships/slideLayout" Target="../slideLayouts/slideLayout9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106.xml"/><Relationship Id="rId4" Type="http://schemas.openxmlformats.org/officeDocument/2006/relationships/slideLayout" Target="../slideLayouts/slideLayout105.xml"/><Relationship Id="rId3" Type="http://schemas.openxmlformats.org/officeDocument/2006/relationships/slideLayout" Target="../slideLayouts/slideLayout104.xml"/><Relationship Id="rId2" Type="http://schemas.openxmlformats.org/officeDocument/2006/relationships/slideLayout" Target="../slideLayouts/slideLayout103.xml"/><Relationship Id="rId1" Type="http://schemas.openxmlformats.org/officeDocument/2006/relationships/slideLayout" Target="../slideLayouts/slideLayout102.xml"/></Relationships>
</file>

<file path=ppt/slideMasters/_rels/slideMaster21.xml.rels><?xml version="1.0" encoding="UTF-8" standalone="yes"?>
<Relationships xmlns="http://schemas.openxmlformats.org/package/2006/relationships"><Relationship Id="rId6" Type="http://schemas.openxmlformats.org/officeDocument/2006/relationships/theme" Target="../theme/theme21.xml"/><Relationship Id="rId5" Type="http://schemas.openxmlformats.org/officeDocument/2006/relationships/slideLayout" Target="../slideLayouts/slideLayout111.xml"/><Relationship Id="rId4" Type="http://schemas.openxmlformats.org/officeDocument/2006/relationships/slideLayout" Target="../slideLayouts/slideLayout110.xml"/><Relationship Id="rId3" Type="http://schemas.openxmlformats.org/officeDocument/2006/relationships/slideLayout" Target="../slideLayouts/slideLayout109.xml"/><Relationship Id="rId2" Type="http://schemas.openxmlformats.org/officeDocument/2006/relationships/slideLayout" Target="../slideLayouts/slideLayout108.xml"/><Relationship Id="rId1" Type="http://schemas.openxmlformats.org/officeDocument/2006/relationships/slideLayout" Target="../slideLayouts/slideLayout107.xml"/></Relationships>
</file>

<file path=ppt/slideMasters/_rels/slideMaster22.xml.rels><?xml version="1.0" encoding="UTF-8" standalone="yes"?>
<Relationships xmlns="http://schemas.openxmlformats.org/package/2006/relationships"><Relationship Id="rId6" Type="http://schemas.openxmlformats.org/officeDocument/2006/relationships/theme" Target="../theme/theme22.xml"/><Relationship Id="rId5" Type="http://schemas.openxmlformats.org/officeDocument/2006/relationships/slideLayout" Target="../slideLayouts/slideLayout116.xml"/><Relationship Id="rId4" Type="http://schemas.openxmlformats.org/officeDocument/2006/relationships/slideLayout" Target="../slideLayouts/slideLayout115.xml"/><Relationship Id="rId3" Type="http://schemas.openxmlformats.org/officeDocument/2006/relationships/slideLayout" Target="../slideLayouts/slideLayout114.xml"/><Relationship Id="rId2" Type="http://schemas.openxmlformats.org/officeDocument/2006/relationships/slideLayout" Target="../slideLayouts/slideLayout113.xml"/><Relationship Id="rId1" Type="http://schemas.openxmlformats.org/officeDocument/2006/relationships/slideLayout" Target="../slideLayouts/slideLayout112.xml"/></Relationships>
</file>

<file path=ppt/slideMasters/_rels/slideMaster23.xml.rels><?xml version="1.0" encoding="UTF-8" standalone="yes"?>
<Relationships xmlns="http://schemas.openxmlformats.org/package/2006/relationships"><Relationship Id="rId6" Type="http://schemas.openxmlformats.org/officeDocument/2006/relationships/theme" Target="../theme/theme23.xml"/><Relationship Id="rId5" Type="http://schemas.openxmlformats.org/officeDocument/2006/relationships/slideLayout" Target="../slideLayouts/slideLayout121.xml"/><Relationship Id="rId4" Type="http://schemas.openxmlformats.org/officeDocument/2006/relationships/slideLayout" Target="../slideLayouts/slideLayout120.xml"/><Relationship Id="rId3" Type="http://schemas.openxmlformats.org/officeDocument/2006/relationships/slideLayout" Target="../slideLayouts/slideLayout119.xml"/><Relationship Id="rId2" Type="http://schemas.openxmlformats.org/officeDocument/2006/relationships/slideLayout" Target="../slideLayouts/slideLayout118.xml"/><Relationship Id="rId1" Type="http://schemas.openxmlformats.org/officeDocument/2006/relationships/slideLayout" Target="../slideLayouts/slideLayout117.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27.png"/><Relationship Id="rId24" Type="http://schemas.openxmlformats.org/officeDocument/2006/relationships/slideLayout" Target="../slideLayouts/slideLayout4.xml"/><Relationship Id="rId23" Type="http://schemas.openxmlformats.org/officeDocument/2006/relationships/tags" Target="../tags/tag25.xml"/><Relationship Id="rId22" Type="http://schemas.openxmlformats.org/officeDocument/2006/relationships/image" Target="../media/image33.svg"/><Relationship Id="rId21" Type="http://schemas.openxmlformats.org/officeDocument/2006/relationships/image" Target="../media/image32.png"/><Relationship Id="rId20" Type="http://schemas.openxmlformats.org/officeDocument/2006/relationships/tags" Target="../tags/tag24.xml"/><Relationship Id="rId2" Type="http://schemas.openxmlformats.org/officeDocument/2006/relationships/tags" Target="../tags/tag11.xml"/><Relationship Id="rId19" Type="http://schemas.openxmlformats.org/officeDocument/2006/relationships/image" Target="../media/image31.svg"/><Relationship Id="rId18" Type="http://schemas.openxmlformats.org/officeDocument/2006/relationships/image" Target="../media/image30.png"/><Relationship Id="rId17" Type="http://schemas.openxmlformats.org/officeDocument/2006/relationships/tags" Target="../tags/tag23.xml"/><Relationship Id="rId16" Type="http://schemas.openxmlformats.org/officeDocument/2006/relationships/image" Target="../media/image29.svg"/><Relationship Id="rId15" Type="http://schemas.openxmlformats.org/officeDocument/2006/relationships/image" Target="../media/image28.png"/><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image" Target="../media/image36.jpeg"/><Relationship Id="rId6" Type="http://schemas.openxmlformats.org/officeDocument/2006/relationships/tags" Target="../tags/tag29.xml"/><Relationship Id="rId5" Type="http://schemas.openxmlformats.org/officeDocument/2006/relationships/image" Target="../media/image35.jpeg"/><Relationship Id="rId4" Type="http://schemas.openxmlformats.org/officeDocument/2006/relationships/tags" Target="../tags/tag28.xml"/><Relationship Id="rId3" Type="http://schemas.openxmlformats.org/officeDocument/2006/relationships/image" Target="../media/image34.jpeg"/><Relationship Id="rId2" Type="http://schemas.openxmlformats.org/officeDocument/2006/relationships/tags" Target="../tags/tag27.xml"/><Relationship Id="rId18" Type="http://schemas.openxmlformats.org/officeDocument/2006/relationships/notesSlide" Target="../notesSlides/notesSlide5.xml"/><Relationship Id="rId17" Type="http://schemas.openxmlformats.org/officeDocument/2006/relationships/slideLayout" Target="../slideLayouts/slideLayout4.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image" Target="../media/image37.png"/><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60.xml"/><Relationship Id="rId3" Type="http://schemas.openxmlformats.org/officeDocument/2006/relationships/tags" Target="../tags/tag39.xml"/><Relationship Id="rId2" Type="http://schemas.openxmlformats.org/officeDocument/2006/relationships/image" Target="../media/image38.png"/><Relationship Id="rId1" Type="http://schemas.openxmlformats.org/officeDocument/2006/relationships/tags" Target="../tags/tag38.xml"/></Relationships>
</file>

<file path=ppt/slides/_rels/slide13.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image" Target="../media/image39.png"/><Relationship Id="rId23" Type="http://schemas.openxmlformats.org/officeDocument/2006/relationships/notesSlide" Target="../notesSlides/notesSlide6.xml"/><Relationship Id="rId22" Type="http://schemas.openxmlformats.org/officeDocument/2006/relationships/slideLayout" Target="../slideLayouts/slideLayout4.xml"/><Relationship Id="rId21" Type="http://schemas.openxmlformats.org/officeDocument/2006/relationships/tags" Target="../tags/tag59.xml"/><Relationship Id="rId20" Type="http://schemas.openxmlformats.org/officeDocument/2006/relationships/tags" Target="../tags/tag58.xml"/><Relationship Id="rId2" Type="http://schemas.openxmlformats.org/officeDocument/2006/relationships/tags" Target="../tags/tag41.xml"/><Relationship Id="rId19" Type="http://schemas.openxmlformats.org/officeDocument/2006/relationships/tags" Target="../tags/tag57.xml"/><Relationship Id="rId18" Type="http://schemas.openxmlformats.org/officeDocument/2006/relationships/tags" Target="../tags/tag56.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40.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40.sv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61.xml"/><Relationship Id="rId2" Type="http://schemas.openxmlformats.org/officeDocument/2006/relationships/image" Target="../media/image41.png"/><Relationship Id="rId1" Type="http://schemas.openxmlformats.org/officeDocument/2006/relationships/tags" Target="../tags/tag60.xml"/></Relationships>
</file>

<file path=ppt/slides/_rels/slide16.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image" Target="../media/image43.svg"/><Relationship Id="rId6" Type="http://schemas.openxmlformats.org/officeDocument/2006/relationships/image" Target="../media/image42.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slideLayout" Target="../slideLayouts/slideLayout20.xml"/><Relationship Id="rId13" Type="http://schemas.openxmlformats.org/officeDocument/2006/relationships/tags" Target="../tags/tag70.xml"/><Relationship Id="rId12" Type="http://schemas.openxmlformats.org/officeDocument/2006/relationships/image" Target="../media/image45.svg"/><Relationship Id="rId11" Type="http://schemas.openxmlformats.org/officeDocument/2006/relationships/image" Target="../media/image44.png"/><Relationship Id="rId10" Type="http://schemas.openxmlformats.org/officeDocument/2006/relationships/tags" Target="../tags/tag69.xml"/><Relationship Id="rId1" Type="http://schemas.openxmlformats.org/officeDocument/2006/relationships/tags" Target="../tags/tag62.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2.xml"/><Relationship Id="rId2" Type="http://schemas.openxmlformats.org/officeDocument/2006/relationships/image" Target="../media/image46.png"/><Relationship Id="rId1" Type="http://schemas.openxmlformats.org/officeDocument/2006/relationships/tags" Target="../tags/tag7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73.xml"/><Relationship Id="rId1"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74.xml"/><Relationship Id="rId1"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7.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45.xml"/><Relationship Id="rId3" Type="http://schemas.openxmlformats.org/officeDocument/2006/relationships/tags" Target="../tags/tag76.xml"/><Relationship Id="rId2" Type="http://schemas.openxmlformats.org/officeDocument/2006/relationships/image" Target="../media/image49.png"/><Relationship Id="rId1" Type="http://schemas.openxmlformats.org/officeDocument/2006/relationships/tags" Target="../tags/tag75.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78.xml"/><Relationship Id="rId2" Type="http://schemas.openxmlformats.org/officeDocument/2006/relationships/image" Target="../media/image50.png"/><Relationship Id="rId1" Type="http://schemas.openxmlformats.org/officeDocument/2006/relationships/tags" Target="../tags/tag77.xml"/></Relationships>
</file>

<file path=ppt/slides/_rels/slide22.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image" Target="../media/image51.jpeg"/><Relationship Id="rId23" Type="http://schemas.openxmlformats.org/officeDocument/2006/relationships/notesSlide" Target="../notesSlides/notesSlide8.xml"/><Relationship Id="rId22" Type="http://schemas.openxmlformats.org/officeDocument/2006/relationships/slideLayout" Target="../slideLayouts/slideLayout1.xml"/><Relationship Id="rId21" Type="http://schemas.openxmlformats.org/officeDocument/2006/relationships/tags" Target="../tags/tag98.xml"/><Relationship Id="rId20" Type="http://schemas.openxmlformats.org/officeDocument/2006/relationships/tags" Target="../tags/tag97.xml"/><Relationship Id="rId2" Type="http://schemas.openxmlformats.org/officeDocument/2006/relationships/tags" Target="../tags/tag80.xml"/><Relationship Id="rId19" Type="http://schemas.openxmlformats.org/officeDocument/2006/relationships/tags" Target="../tags/tag96.xml"/><Relationship Id="rId18" Type="http://schemas.openxmlformats.org/officeDocument/2006/relationships/tags" Target="../tags/tag95.xml"/><Relationship Id="rId17" Type="http://schemas.openxmlformats.org/officeDocument/2006/relationships/tags" Target="../tags/tag94.xml"/><Relationship Id="rId16" Type="http://schemas.openxmlformats.org/officeDocument/2006/relationships/tags" Target="../tags/tag93.xml"/><Relationship Id="rId15" Type="http://schemas.openxmlformats.org/officeDocument/2006/relationships/tags" Target="../tags/tag92.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79.xml"/></Relationships>
</file>

<file path=ppt/slides/_rels/slide23.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7" Type="http://schemas.openxmlformats.org/officeDocument/2006/relationships/slideLayout" Target="../slideLayouts/slideLayout4.xml"/><Relationship Id="rId26" Type="http://schemas.openxmlformats.org/officeDocument/2006/relationships/tags" Target="../tags/tag120.xml"/><Relationship Id="rId25" Type="http://schemas.openxmlformats.org/officeDocument/2006/relationships/image" Target="../media/image55.jpeg"/><Relationship Id="rId24" Type="http://schemas.openxmlformats.org/officeDocument/2006/relationships/tags" Target="../tags/tag119.xml"/><Relationship Id="rId23" Type="http://schemas.openxmlformats.org/officeDocument/2006/relationships/image" Target="../media/image54.jpeg"/><Relationship Id="rId22" Type="http://schemas.openxmlformats.org/officeDocument/2006/relationships/tags" Target="../tags/tag118.xml"/><Relationship Id="rId21" Type="http://schemas.openxmlformats.org/officeDocument/2006/relationships/image" Target="../media/image53.jpeg"/><Relationship Id="rId20" Type="http://schemas.openxmlformats.org/officeDocument/2006/relationships/tags" Target="../tags/tag117.xml"/><Relationship Id="rId2" Type="http://schemas.openxmlformats.org/officeDocument/2006/relationships/tags" Target="../tags/tag100.xml"/><Relationship Id="rId19" Type="http://schemas.openxmlformats.org/officeDocument/2006/relationships/image" Target="../media/image52.jpeg"/><Relationship Id="rId18" Type="http://schemas.openxmlformats.org/officeDocument/2006/relationships/tags" Target="../tags/tag116.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24.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9" Type="http://schemas.openxmlformats.org/officeDocument/2006/relationships/slideLayout" Target="../slideLayouts/slideLayout4.xml"/><Relationship Id="rId18" Type="http://schemas.openxmlformats.org/officeDocument/2006/relationships/tags" Target="../tags/tag134.xml"/><Relationship Id="rId17" Type="http://schemas.openxmlformats.org/officeDocument/2006/relationships/image" Target="../media/image59.jpeg"/><Relationship Id="rId16" Type="http://schemas.openxmlformats.org/officeDocument/2006/relationships/tags" Target="../tags/tag133.xml"/><Relationship Id="rId15" Type="http://schemas.openxmlformats.org/officeDocument/2006/relationships/image" Target="../media/image58.jpeg"/><Relationship Id="rId14" Type="http://schemas.openxmlformats.org/officeDocument/2006/relationships/tags" Target="../tags/tag132.xml"/><Relationship Id="rId13" Type="http://schemas.openxmlformats.org/officeDocument/2006/relationships/image" Target="../media/image57.jpeg"/><Relationship Id="rId12" Type="http://schemas.openxmlformats.org/officeDocument/2006/relationships/tags" Target="../tags/tag131.xml"/><Relationship Id="rId11" Type="http://schemas.openxmlformats.org/officeDocument/2006/relationships/image" Target="../media/image56.jpeg"/><Relationship Id="rId10" Type="http://schemas.openxmlformats.org/officeDocument/2006/relationships/tags" Target="../tags/tag130.xml"/><Relationship Id="rId1" Type="http://schemas.openxmlformats.org/officeDocument/2006/relationships/tags" Target="../tags/tag121.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5.xml"/><Relationship Id="rId3" Type="http://schemas.openxmlformats.org/officeDocument/2006/relationships/tags" Target="../tags/tag136.xml"/><Relationship Id="rId2" Type="http://schemas.openxmlformats.org/officeDocument/2006/relationships/image" Target="../media/image60.png"/><Relationship Id="rId1" Type="http://schemas.openxmlformats.org/officeDocument/2006/relationships/tags" Target="../tags/tag135.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80.xml"/><Relationship Id="rId3" Type="http://schemas.openxmlformats.org/officeDocument/2006/relationships/tags" Target="../tags/tag138.xml"/><Relationship Id="rId2" Type="http://schemas.openxmlformats.org/officeDocument/2006/relationships/image" Target="../media/image61.png"/><Relationship Id="rId1" Type="http://schemas.openxmlformats.org/officeDocument/2006/relationships/tags" Target="../tags/tag137.xml"/></Relationships>
</file>

<file path=ppt/slides/_rels/slide27.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8" Type="http://schemas.openxmlformats.org/officeDocument/2006/relationships/slideLayout" Target="../slideLayouts/slideLayout85.xml"/><Relationship Id="rId37" Type="http://schemas.openxmlformats.org/officeDocument/2006/relationships/tags" Target="../tags/tag165.xml"/><Relationship Id="rId36" Type="http://schemas.openxmlformats.org/officeDocument/2006/relationships/image" Target="../media/image69.svg"/><Relationship Id="rId35" Type="http://schemas.openxmlformats.org/officeDocument/2006/relationships/image" Target="../media/image68.png"/><Relationship Id="rId34" Type="http://schemas.openxmlformats.org/officeDocument/2006/relationships/tags" Target="../tags/tag164.xml"/><Relationship Id="rId33" Type="http://schemas.openxmlformats.org/officeDocument/2006/relationships/image" Target="../media/image67.svg"/><Relationship Id="rId32" Type="http://schemas.openxmlformats.org/officeDocument/2006/relationships/image" Target="../media/image66.png"/><Relationship Id="rId31" Type="http://schemas.openxmlformats.org/officeDocument/2006/relationships/tags" Target="../tags/tag163.xml"/><Relationship Id="rId30" Type="http://schemas.openxmlformats.org/officeDocument/2006/relationships/tags" Target="../tags/tag162.xml"/><Relationship Id="rId3" Type="http://schemas.openxmlformats.org/officeDocument/2006/relationships/tags" Target="../tags/tag141.xml"/><Relationship Id="rId29" Type="http://schemas.openxmlformats.org/officeDocument/2006/relationships/image" Target="../media/image65.svg"/><Relationship Id="rId28" Type="http://schemas.openxmlformats.org/officeDocument/2006/relationships/image" Target="../media/image64.png"/><Relationship Id="rId27" Type="http://schemas.openxmlformats.org/officeDocument/2006/relationships/tags" Target="../tags/tag161.xml"/><Relationship Id="rId26" Type="http://schemas.openxmlformats.org/officeDocument/2006/relationships/image" Target="../media/image63.svg"/><Relationship Id="rId25" Type="http://schemas.openxmlformats.org/officeDocument/2006/relationships/image" Target="../media/image28.png"/><Relationship Id="rId24" Type="http://schemas.openxmlformats.org/officeDocument/2006/relationships/tags" Target="../tags/tag160.xml"/><Relationship Id="rId23" Type="http://schemas.openxmlformats.org/officeDocument/2006/relationships/image" Target="../media/image62.svg"/><Relationship Id="rId22" Type="http://schemas.openxmlformats.org/officeDocument/2006/relationships/image" Target="../media/image32.png"/><Relationship Id="rId21" Type="http://schemas.openxmlformats.org/officeDocument/2006/relationships/tags" Target="../tags/tag159.xml"/><Relationship Id="rId20" Type="http://schemas.openxmlformats.org/officeDocument/2006/relationships/tags" Target="../tags/tag158.xml"/><Relationship Id="rId2" Type="http://schemas.openxmlformats.org/officeDocument/2006/relationships/tags" Target="../tags/tag140.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28.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9" Type="http://schemas.openxmlformats.org/officeDocument/2006/relationships/slideLayout" Target="../slideLayouts/slideLayout4.xml"/><Relationship Id="rId18" Type="http://schemas.openxmlformats.org/officeDocument/2006/relationships/tags" Target="../tags/tag179.xml"/><Relationship Id="rId17" Type="http://schemas.openxmlformats.org/officeDocument/2006/relationships/image" Target="../media/image73.jpeg"/><Relationship Id="rId16" Type="http://schemas.openxmlformats.org/officeDocument/2006/relationships/tags" Target="../tags/tag178.xml"/><Relationship Id="rId15" Type="http://schemas.openxmlformats.org/officeDocument/2006/relationships/image" Target="../media/image72.jpeg"/><Relationship Id="rId14" Type="http://schemas.openxmlformats.org/officeDocument/2006/relationships/tags" Target="../tags/tag177.xml"/><Relationship Id="rId13" Type="http://schemas.openxmlformats.org/officeDocument/2006/relationships/image" Target="../media/image71.jpeg"/><Relationship Id="rId12" Type="http://schemas.openxmlformats.org/officeDocument/2006/relationships/tags" Target="../tags/tag176.xml"/><Relationship Id="rId11" Type="http://schemas.openxmlformats.org/officeDocument/2006/relationships/image" Target="../media/image70.jpeg"/><Relationship Id="rId10" Type="http://schemas.openxmlformats.org/officeDocument/2006/relationships/tags" Target="../tags/tag175.xml"/><Relationship Id="rId1" Type="http://schemas.openxmlformats.org/officeDocument/2006/relationships/tags" Target="../tags/tag166.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90.xml"/><Relationship Id="rId3" Type="http://schemas.openxmlformats.org/officeDocument/2006/relationships/tags" Target="../tags/tag181.xml"/><Relationship Id="rId2" Type="http://schemas.openxmlformats.org/officeDocument/2006/relationships/image" Target="../media/image74.png"/><Relationship Id="rId1" Type="http://schemas.openxmlformats.org/officeDocument/2006/relationships/tags" Target="../tags/tag18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9" Type="http://schemas.openxmlformats.org/officeDocument/2006/relationships/slideLayout" Target="../slideLayouts/slideLayout90.xml"/><Relationship Id="rId18" Type="http://schemas.openxmlformats.org/officeDocument/2006/relationships/tags" Target="../tags/tag195.xml"/><Relationship Id="rId17" Type="http://schemas.openxmlformats.org/officeDocument/2006/relationships/image" Target="../media/image78.jpeg"/><Relationship Id="rId16" Type="http://schemas.openxmlformats.org/officeDocument/2006/relationships/tags" Target="../tags/tag194.xml"/><Relationship Id="rId15" Type="http://schemas.openxmlformats.org/officeDocument/2006/relationships/image" Target="../media/image77.jpeg"/><Relationship Id="rId14" Type="http://schemas.openxmlformats.org/officeDocument/2006/relationships/tags" Target="../tags/tag193.xml"/><Relationship Id="rId13" Type="http://schemas.openxmlformats.org/officeDocument/2006/relationships/image" Target="../media/image76.jpeg"/><Relationship Id="rId12" Type="http://schemas.openxmlformats.org/officeDocument/2006/relationships/tags" Target="../tags/tag192.xml"/><Relationship Id="rId11" Type="http://schemas.openxmlformats.org/officeDocument/2006/relationships/image" Target="../media/image75.jpeg"/><Relationship Id="rId10" Type="http://schemas.openxmlformats.org/officeDocument/2006/relationships/tags" Target="../tags/tag191.xml"/><Relationship Id="rId1" Type="http://schemas.openxmlformats.org/officeDocument/2006/relationships/tags" Target="../tags/tag182.xml"/></Relationships>
</file>

<file path=ppt/slides/_rels/slide31.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2" Type="http://schemas.openxmlformats.org/officeDocument/2006/relationships/slideLayout" Target="../slideLayouts/slideLayout95.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tags" Target="../tags/tag196.xml"/></Relationships>
</file>

<file path=ppt/slides/_rels/slide32.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8" Type="http://schemas.openxmlformats.org/officeDocument/2006/relationships/slideLayout" Target="../slideLayouts/slideLayout4.xml"/><Relationship Id="rId17" Type="http://schemas.openxmlformats.org/officeDocument/2006/relationships/tags" Target="../tags/tag220.xml"/><Relationship Id="rId16" Type="http://schemas.openxmlformats.org/officeDocument/2006/relationships/image" Target="../media/image81.jpeg"/><Relationship Id="rId15" Type="http://schemas.openxmlformats.org/officeDocument/2006/relationships/tags" Target="../tags/tag219.xml"/><Relationship Id="rId14" Type="http://schemas.openxmlformats.org/officeDocument/2006/relationships/image" Target="../media/image80.jpeg"/><Relationship Id="rId13" Type="http://schemas.openxmlformats.org/officeDocument/2006/relationships/tags" Target="../tags/tag218.xml"/><Relationship Id="rId12" Type="http://schemas.openxmlformats.org/officeDocument/2006/relationships/image" Target="../media/image79.jpeg"/><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tags" Target="../tags/tag207.xml"/></Relationships>
</file>

<file path=ppt/slides/_rels/slide33.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image" Target="../media/image83.jpeg"/><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image" Target="../media/image82.jpeg"/><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3" Type="http://schemas.openxmlformats.org/officeDocument/2006/relationships/slideLayout" Target="../slideLayouts/slideLayout4.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tags" Target="../tags/tag221.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00.xml"/><Relationship Id="rId3" Type="http://schemas.openxmlformats.org/officeDocument/2006/relationships/tags" Target="../tags/tag232.xml"/><Relationship Id="rId2" Type="http://schemas.openxmlformats.org/officeDocument/2006/relationships/image" Target="../media/image84.png"/><Relationship Id="rId1" Type="http://schemas.openxmlformats.org/officeDocument/2006/relationships/tags" Target="../tags/tag231.xml"/></Relationships>
</file>

<file path=ppt/slides/_rels/slide35.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9" Type="http://schemas.openxmlformats.org/officeDocument/2006/relationships/slideLayout" Target="../slideLayouts/slideLayout4.xml"/><Relationship Id="rId18" Type="http://schemas.openxmlformats.org/officeDocument/2006/relationships/tags" Target="../tags/tag246.xml"/><Relationship Id="rId17" Type="http://schemas.openxmlformats.org/officeDocument/2006/relationships/image" Target="../media/image88.jpeg"/><Relationship Id="rId16" Type="http://schemas.openxmlformats.org/officeDocument/2006/relationships/tags" Target="../tags/tag245.xml"/><Relationship Id="rId15" Type="http://schemas.openxmlformats.org/officeDocument/2006/relationships/image" Target="../media/image87.jpeg"/><Relationship Id="rId14" Type="http://schemas.openxmlformats.org/officeDocument/2006/relationships/tags" Target="../tags/tag244.xml"/><Relationship Id="rId13" Type="http://schemas.openxmlformats.org/officeDocument/2006/relationships/image" Target="../media/image86.jpeg"/><Relationship Id="rId12" Type="http://schemas.openxmlformats.org/officeDocument/2006/relationships/tags" Target="../tags/tag243.xml"/><Relationship Id="rId11" Type="http://schemas.openxmlformats.org/officeDocument/2006/relationships/image" Target="../media/image85.jpeg"/><Relationship Id="rId10" Type="http://schemas.openxmlformats.org/officeDocument/2006/relationships/tags" Target="../tags/tag242.xml"/><Relationship Id="rId1" Type="http://schemas.openxmlformats.org/officeDocument/2006/relationships/tags" Target="../tags/tag23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05.xml"/><Relationship Id="rId2" Type="http://schemas.openxmlformats.org/officeDocument/2006/relationships/tags" Target="../tags/tag247.xml"/><Relationship Id="rId1" Type="http://schemas.openxmlformats.org/officeDocument/2006/relationships/image" Target="../media/image89.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10.xml"/><Relationship Id="rId3" Type="http://schemas.openxmlformats.org/officeDocument/2006/relationships/tags" Target="../tags/tag249.xml"/><Relationship Id="rId2" Type="http://schemas.openxmlformats.org/officeDocument/2006/relationships/image" Target="../media/image90.png"/><Relationship Id="rId1" Type="http://schemas.openxmlformats.org/officeDocument/2006/relationships/tags" Target="../tags/tag248.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15.xml"/><Relationship Id="rId3" Type="http://schemas.openxmlformats.org/officeDocument/2006/relationships/tags" Target="../tags/tag251.xml"/><Relationship Id="rId2" Type="http://schemas.openxmlformats.org/officeDocument/2006/relationships/image" Target="../media/image91.png"/><Relationship Id="rId1" Type="http://schemas.openxmlformats.org/officeDocument/2006/relationships/tags" Target="../tags/tag25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20.xml"/><Relationship Id="rId2" Type="http://schemas.openxmlformats.org/officeDocument/2006/relationships/tags" Target="../tags/tag252.xml"/><Relationship Id="rId1" Type="http://schemas.openxmlformats.org/officeDocument/2006/relationships/image" Target="../media/image9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40.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9" Type="http://schemas.openxmlformats.org/officeDocument/2006/relationships/slideLayout" Target="../slideLayouts/slideLayout4.xml"/><Relationship Id="rId18" Type="http://schemas.openxmlformats.org/officeDocument/2006/relationships/tags" Target="../tags/tag266.xml"/><Relationship Id="rId17" Type="http://schemas.openxmlformats.org/officeDocument/2006/relationships/image" Target="../media/image95.jpeg"/><Relationship Id="rId16" Type="http://schemas.openxmlformats.org/officeDocument/2006/relationships/tags" Target="../tags/tag265.xml"/><Relationship Id="rId15" Type="http://schemas.openxmlformats.org/officeDocument/2006/relationships/image" Target="../media/image94.jpeg"/><Relationship Id="rId14" Type="http://schemas.openxmlformats.org/officeDocument/2006/relationships/tags" Target="../tags/tag264.xml"/><Relationship Id="rId13" Type="http://schemas.openxmlformats.org/officeDocument/2006/relationships/image" Target="../media/image93.jpeg"/><Relationship Id="rId12" Type="http://schemas.openxmlformats.org/officeDocument/2006/relationships/tags" Target="../tags/tag263.xml"/><Relationship Id="rId11" Type="http://schemas.openxmlformats.org/officeDocument/2006/relationships/image" Target="../media/image57.jpeg"/><Relationship Id="rId10" Type="http://schemas.openxmlformats.org/officeDocument/2006/relationships/tags" Target="../tags/tag262.xml"/><Relationship Id="rId1" Type="http://schemas.openxmlformats.org/officeDocument/2006/relationships/tags" Target="../tags/tag25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20.svg"/><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3.xml"/><Relationship Id="rId2" Type="http://schemas.openxmlformats.org/officeDocument/2006/relationships/image" Target="../media/image21.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55.xml"/><Relationship Id="rId4" Type="http://schemas.openxmlformats.org/officeDocument/2006/relationships/tags" Target="../tags/tag5.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7.xml"/><Relationship Id="rId2" Type="http://schemas.openxmlformats.org/officeDocument/2006/relationships/image" Target="../media/image24.png"/><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0.xml"/><Relationship Id="rId4" Type="http://schemas.openxmlformats.org/officeDocument/2006/relationships/tags" Target="../tags/tag9.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512695" y="3577590"/>
            <a:ext cx="310324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数据分析方法</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668780" y="845820"/>
            <a:ext cx="5711825" cy="553085"/>
          </a:xfrm>
        </p:spPr>
        <p:txBody>
          <a:bodyPr/>
          <a:lstStyle/>
          <a:p>
            <a:r>
              <a:rPr lang="zh-CN" altLang="en-US" sz="2800">
                <a:solidFill>
                  <a:schemeClr val="accent2">
                    <a:lumMod val="75000"/>
                  </a:schemeClr>
                </a:solidFill>
              </a:rPr>
              <a:t>（三）残差的正态性检验</a:t>
            </a:r>
            <a:endParaRPr lang="zh-CN" altLang="en-US" sz="2800">
              <a:solidFill>
                <a:schemeClr val="accent2">
                  <a:lumMod val="75000"/>
                </a:schemeClr>
              </a:solidFill>
            </a:endParaRPr>
          </a:p>
        </p:txBody>
      </p:sp>
      <p:pic>
        <p:nvPicPr>
          <p:cNvPr id="129" name="图片 128" descr="/data/temp/4fe4ecd7-f4b1-4b87-960a-1197dd216f45/3ddf4b75-9b7d-11f0-981f-a6b003ba3062.png@base@tag=imgScale&amp;m=1&amp;w=1537&amp;h=1903&amp;q=953ddf4b75-9b7d-11f0-981f-a6b003ba3062"/>
          <p:cNvPicPr>
            <a:picLocks noChangeAspect="1"/>
          </p:cNvPicPr>
          <p:nvPr>
            <p:custDataLst>
              <p:tags r:id="rId2"/>
            </p:custDataLst>
          </p:nvPr>
        </p:nvPicPr>
        <p:blipFill rotWithShape="1">
          <a:blip r:embed="rId3"/>
          <a:srcRect l="9607" r="966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938342" y="170927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938342" y="215230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通过建立标准化残差直方图来检验残差的正态性，观察残差分布形态是否接近正态分布曲线。</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479613" y="177392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标准化残差直方图的建立</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938975" y="171054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938342" y="377168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当样本容量较小时，理论上标准化残差应服从自由度为</a:t>
            </a:r>
            <a:r>
              <a:rPr lang="en-US" altLang="zh-CN" sz="1600" kern="0" dirty="0">
                <a:ln>
                  <a:noFill/>
                  <a:prstDash val="sysDot"/>
                </a:ln>
                <a:solidFill>
                  <a:schemeClr val="tx1">
                    <a:lumMod val="85000"/>
                    <a:lumOff val="15000"/>
                  </a:schemeClr>
                </a:solidFill>
                <a:latin typeface="+mn-ea"/>
                <a:sym typeface="+mn-ea"/>
              </a:rPr>
              <a:t> n-k-1</a:t>
            </a:r>
            <a:r>
              <a:rPr lang="zh-CN" altLang="en-US" sz="1600" kern="0" dirty="0">
                <a:ln>
                  <a:noFill/>
                  <a:prstDash val="sysDot"/>
                </a:ln>
                <a:solidFill>
                  <a:schemeClr val="tx1">
                    <a:lumMod val="85000"/>
                    <a:lumOff val="15000"/>
                  </a:schemeClr>
                </a:solidFill>
                <a:latin typeface="+mn-ea"/>
                <a:sym typeface="+mn-ea"/>
              </a:rPr>
              <a:t>的</a:t>
            </a:r>
            <a:r>
              <a:rPr lang="en-US" altLang="zh-CN" sz="1600" kern="0" dirty="0">
                <a:ln>
                  <a:noFill/>
                  <a:prstDash val="sysDot"/>
                </a:ln>
                <a:solidFill>
                  <a:schemeClr val="tx1">
                    <a:lumMod val="85000"/>
                    <a:lumOff val="15000"/>
                  </a:schemeClr>
                </a:solidFill>
                <a:latin typeface="+mn-ea"/>
                <a:sym typeface="+mn-ea"/>
              </a:rPr>
              <a:t>t</a:t>
            </a:r>
            <a:r>
              <a:rPr lang="zh-CN" altLang="en-US" sz="1600" kern="0" dirty="0">
                <a:ln>
                  <a:noFill/>
                  <a:prstDash val="sysDot"/>
                </a:ln>
                <a:solidFill>
                  <a:schemeClr val="tx1">
                    <a:lumMod val="85000"/>
                    <a:lumOff val="15000"/>
                  </a:schemeClr>
                </a:solidFill>
                <a:latin typeface="+mn-ea"/>
                <a:sym typeface="+mn-ea"/>
              </a:rPr>
              <a:t>分布，其中</a:t>
            </a:r>
            <a:r>
              <a:rPr lang="en-US" altLang="zh-CN" sz="1600" kern="0" dirty="0">
                <a:ln>
                  <a:noFill/>
                  <a:prstDash val="sysDot"/>
                </a:ln>
                <a:solidFill>
                  <a:schemeClr val="tx1">
                    <a:lumMod val="85000"/>
                    <a:lumOff val="15000"/>
                  </a:schemeClr>
                </a:solidFill>
                <a:latin typeface="+mn-ea"/>
                <a:sym typeface="+mn-ea"/>
              </a:rPr>
              <a:t>n</a:t>
            </a:r>
            <a:r>
              <a:rPr lang="zh-CN" altLang="en-US" sz="1600" kern="0" dirty="0">
                <a:ln>
                  <a:noFill/>
                  <a:prstDash val="sysDot"/>
                </a:ln>
                <a:solidFill>
                  <a:schemeClr val="tx1">
                    <a:lumMod val="85000"/>
                    <a:lumOff val="15000"/>
                  </a:schemeClr>
                </a:solidFill>
                <a:latin typeface="+mn-ea"/>
                <a:sym typeface="+mn-ea"/>
              </a:rPr>
              <a:t>为样本量，</a:t>
            </a:r>
            <a:r>
              <a:rPr lang="en-US" altLang="zh-CN" sz="1600" kern="0" dirty="0">
                <a:ln>
                  <a:noFill/>
                  <a:prstDash val="sysDot"/>
                </a:ln>
                <a:solidFill>
                  <a:schemeClr val="tx1">
                    <a:lumMod val="85000"/>
                    <a:lumOff val="15000"/>
                  </a:schemeClr>
                </a:solidFill>
                <a:latin typeface="+mn-ea"/>
                <a:sym typeface="+mn-ea"/>
              </a:rPr>
              <a:t>k</a:t>
            </a:r>
            <a:r>
              <a:rPr lang="zh-CN" altLang="en-US" sz="1600" kern="0" dirty="0">
                <a:ln>
                  <a:noFill/>
                  <a:prstDash val="sysDot"/>
                </a:ln>
                <a:solidFill>
                  <a:schemeClr val="tx1">
                    <a:lumMod val="85000"/>
                    <a:lumOff val="15000"/>
                  </a:schemeClr>
                </a:solidFill>
                <a:latin typeface="+mn-ea"/>
                <a:sym typeface="+mn-ea"/>
              </a:rPr>
              <a:t>为模型中参数的数量。</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479613" y="339330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样本容量与理论分布</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938975" y="332992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938342" y="539106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标准化残差的理论分布自由度为</a:t>
            </a:r>
            <a:r>
              <a:rPr lang="en-US" altLang="zh-CN" sz="1600" kern="0" dirty="0">
                <a:ln>
                  <a:noFill/>
                  <a:prstDash val="sysDot"/>
                </a:ln>
                <a:solidFill>
                  <a:schemeClr val="tx1">
                    <a:lumMod val="85000"/>
                    <a:lumOff val="15000"/>
                  </a:schemeClr>
                </a:solidFill>
                <a:latin typeface="+mn-ea"/>
                <a:sym typeface="+mn-ea"/>
              </a:rPr>
              <a:t>n-k-1</a:t>
            </a:r>
            <a:r>
              <a:rPr lang="zh-CN" altLang="en-US" sz="1600" kern="0" dirty="0">
                <a:ln>
                  <a:noFill/>
                  <a:prstDash val="sysDot"/>
                </a:ln>
                <a:solidFill>
                  <a:schemeClr val="tx1">
                    <a:lumMod val="85000"/>
                    <a:lumOff val="15000"/>
                  </a:schemeClr>
                </a:solidFill>
                <a:latin typeface="+mn-ea"/>
                <a:sym typeface="+mn-ea"/>
              </a:rPr>
              <a:t>，其中</a:t>
            </a:r>
            <a:r>
              <a:rPr lang="en-US" altLang="zh-CN" sz="1600" kern="0" dirty="0">
                <a:ln>
                  <a:noFill/>
                  <a:prstDash val="sysDot"/>
                </a:ln>
                <a:solidFill>
                  <a:schemeClr val="tx1">
                    <a:lumMod val="85000"/>
                    <a:lumOff val="15000"/>
                  </a:schemeClr>
                </a:solidFill>
                <a:latin typeface="+mn-ea"/>
                <a:sym typeface="+mn-ea"/>
              </a:rPr>
              <a:t>n</a:t>
            </a:r>
            <a:r>
              <a:rPr lang="zh-CN" altLang="en-US" sz="1600" kern="0" dirty="0">
                <a:ln>
                  <a:noFill/>
                  <a:prstDash val="sysDot"/>
                </a:ln>
                <a:solidFill>
                  <a:schemeClr val="tx1">
                    <a:lumMod val="85000"/>
                    <a:lumOff val="15000"/>
                  </a:schemeClr>
                </a:solidFill>
                <a:latin typeface="+mn-ea"/>
                <a:sym typeface="+mn-ea"/>
              </a:rPr>
              <a:t>是样本量，</a:t>
            </a:r>
            <a:r>
              <a:rPr lang="en-US" altLang="zh-CN" sz="1600" kern="0" dirty="0">
                <a:ln>
                  <a:noFill/>
                  <a:prstDash val="sysDot"/>
                </a:ln>
                <a:solidFill>
                  <a:schemeClr val="tx1">
                    <a:lumMod val="85000"/>
                    <a:lumOff val="15000"/>
                  </a:schemeClr>
                </a:solidFill>
                <a:latin typeface="+mn-ea"/>
                <a:sym typeface="+mn-ea"/>
              </a:rPr>
              <a:t>k</a:t>
            </a:r>
            <a:r>
              <a:rPr lang="zh-CN" altLang="en-US" sz="1600" kern="0" dirty="0">
                <a:ln>
                  <a:noFill/>
                  <a:prstDash val="sysDot"/>
                </a:ln>
                <a:solidFill>
                  <a:schemeClr val="tx1">
                    <a:lumMod val="85000"/>
                    <a:lumOff val="15000"/>
                  </a:schemeClr>
                </a:solidFill>
                <a:latin typeface="+mn-ea"/>
                <a:sym typeface="+mn-ea"/>
              </a:rPr>
              <a:t>是模型中参数的数量，减</a:t>
            </a:r>
            <a:r>
              <a:rPr lang="en-US" altLang="zh-CN" sz="1600" kern="0" dirty="0">
                <a:ln>
                  <a:noFill/>
                  <a:prstDash val="sysDot"/>
                </a:ln>
                <a:solidFill>
                  <a:schemeClr val="tx1">
                    <a:lumMod val="85000"/>
                    <a:lumOff val="15000"/>
                  </a:schemeClr>
                </a:solidFill>
                <a:latin typeface="+mn-ea"/>
                <a:sym typeface="+mn-ea"/>
              </a:rPr>
              <a:t>1</a:t>
            </a:r>
            <a:r>
              <a:rPr lang="zh-CN" altLang="en-US" sz="1600" kern="0" dirty="0">
                <a:ln>
                  <a:noFill/>
                  <a:prstDash val="sysDot"/>
                </a:ln>
                <a:solidFill>
                  <a:schemeClr val="tx1">
                    <a:lumMod val="85000"/>
                    <a:lumOff val="15000"/>
                  </a:schemeClr>
                </a:solidFill>
                <a:latin typeface="+mn-ea"/>
                <a:sym typeface="+mn-ea"/>
              </a:rPr>
              <a:t>是因为估计了截距项。</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479613" y="5012678"/>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t</a:t>
            </a:r>
            <a:r>
              <a:rPr lang="zh-CN" altLang="en-US" sz="2000" b="1" dirty="0">
                <a:solidFill>
                  <a:schemeClr val="tx1">
                    <a:lumMod val="85000"/>
                    <a:lumOff val="15000"/>
                  </a:schemeClr>
                </a:solidFill>
                <a:uFillTx/>
                <a:latin typeface="+mn-ea"/>
                <a:sym typeface="+mn-ea"/>
              </a:rPr>
              <a:t>分布的自由度计算</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938975" y="494929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019469" y="179103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019469" y="502979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019469" y="3410415"/>
            <a:ext cx="269493" cy="269493"/>
          </a:xfrm>
          <a:prstGeom prst="rect">
            <a:avLst/>
          </a:prstGeom>
        </p:spPr>
      </p:pic>
    </p:spTree>
    <p:custDataLst>
      <p:tags r:id="rId23"/>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581150" y="745490"/>
            <a:ext cx="5585460" cy="48260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2800" spc="0" dirty="0">
                <a:solidFill>
                  <a:schemeClr val="accent1"/>
                </a:solidFill>
                <a:uFillTx/>
              </a:rPr>
              <a:t>（四）残差的方差齐性检验</a:t>
            </a:r>
            <a:endParaRPr lang="zh-CN" altLang="en-US" sz="2800" spc="0" dirty="0">
              <a:solidFill>
                <a:schemeClr val="accent1"/>
              </a:solidFill>
              <a:uFillTx/>
            </a:endParaRPr>
          </a:p>
        </p:txBody>
      </p:sp>
      <p:pic>
        <p:nvPicPr>
          <p:cNvPr id="2" name="图片 4" descr="/data/temp/358dc913-96fb-4a18-8315-c84228c763bc/3e25e73f-9b7d-11f0-93d3-be7f92995852.jpg@base@tag=imgScale&amp;m=1&amp;w=690&amp;h=370&amp;q=953e25e73f-9b7d-11f0-93d3-be7f92995852"/>
          <p:cNvPicPr>
            <a:picLocks noChangeAspect="1"/>
          </p:cNvPicPr>
          <p:nvPr>
            <p:custDataLst>
              <p:tags r:id="rId2"/>
            </p:custDataLst>
          </p:nvPr>
        </p:nvPicPr>
        <p:blipFill>
          <a:blip r:embed="rId3"/>
          <a:srcRect t="8050" b="8050"/>
          <a:stretch>
            <a:fillRect/>
          </a:stretch>
        </p:blipFill>
        <p:spPr>
          <a:xfrm>
            <a:off x="1312926" y="314828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358dc913-96fb-4a18-8315-c84228c763bc/3e25e8b0-9b7d-11f0-93d3-be7f92995852.jpg@base@tag=imgScale&amp;m=1&amp;w=690&amp;h=370&amp;q=953e25e8b0-9b7d-11f0-93d3-be7f92995852"/>
          <p:cNvPicPr>
            <a:picLocks noChangeAspect="1"/>
          </p:cNvPicPr>
          <p:nvPr>
            <p:custDataLst>
              <p:tags r:id="rId4"/>
            </p:custDataLst>
          </p:nvPr>
        </p:nvPicPr>
        <p:blipFill>
          <a:blip r:embed="rId5"/>
          <a:srcRect t="9717" b="9717"/>
          <a:stretch>
            <a:fillRect/>
          </a:stretch>
        </p:blipFill>
        <p:spPr>
          <a:xfrm>
            <a:off x="1312926" y="477278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358dc913-96fb-4a18-8315-c84228c763bc/3e25e726-9b7d-11f0-93d3-be7f92995852.jpg@base@tag=imgScale&amp;m=1&amp;w=690&amp;h=370&amp;q=953e25e726-9b7d-11f0-93d3-be7f92995852"/>
          <p:cNvPicPr>
            <a:picLocks noChangeAspect="1"/>
          </p:cNvPicPr>
          <p:nvPr>
            <p:custDataLst>
              <p:tags r:id="rId6"/>
            </p:custDataLst>
          </p:nvPr>
        </p:nvPicPr>
        <p:blipFill>
          <a:blip r:embed="rId7"/>
          <a:srcRect t="20390" b="4714"/>
          <a:stretch>
            <a:fillRect/>
          </a:stretch>
        </p:blipFill>
        <p:spPr>
          <a:xfrm>
            <a:off x="1312926" y="152188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mc:AlternateContent xmlns:mc="http://schemas.openxmlformats.org/markup-compatibility/2006">
        <mc:Choice xmlns:a14="http://schemas.microsoft.com/office/drawing/2010/main" Requires="a14">
          <p:sp>
            <p:nvSpPr>
              <p:cNvPr id="7" name="矩形 36"/>
              <p:cNvSpPr/>
              <p:nvPr>
                <p:custDataLst>
                  <p:tags r:id="rId8"/>
                </p:custDataLst>
              </p:nvPr>
            </p:nvSpPr>
            <p:spPr>
              <a:xfrm>
                <a:off x="3999230" y="1816100"/>
                <a:ext cx="703199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以样本残差</a:t>
                </a:r>
                <a:r>
                  <a:rPr lang="en-US" altLang="zh-CN" sz="1600">
                    <a:ln>
                      <a:noFill/>
                      <a:prstDash val="sysDot"/>
                    </a:ln>
                    <a:solidFill>
                      <a:schemeClr val="tx1">
                        <a:lumMod val="85000"/>
                        <a:lumOff val="15000"/>
                      </a:schemeClr>
                    </a:solidFill>
                    <a:latin typeface="+mn-ea"/>
                    <a:cs typeface="+mn-ea"/>
                    <a:sym typeface="+mn-ea"/>
                  </a:rPr>
                  <a:t>e</a:t>
                </a:r>
                <a:r>
                  <a:rPr lang="en-US" altLang="zh-CN" sz="1600" baseline="-25000">
                    <a:ln>
                      <a:noFill/>
                      <a:prstDash val="sysDot"/>
                    </a:ln>
                    <a:solidFill>
                      <a:schemeClr val="tx1">
                        <a:lumMod val="85000"/>
                        <a:lumOff val="15000"/>
                      </a:schemeClr>
                    </a:solidFill>
                    <a:latin typeface="+mn-ea"/>
                    <a:cs typeface="+mn-ea"/>
                    <a:sym typeface="+mn-ea"/>
                  </a:rPr>
                  <a:t>i</a:t>
                </a:r>
                <a:r>
                  <a:rPr lang="zh-CN" altLang="en-US" sz="1600">
                    <a:ln>
                      <a:noFill/>
                      <a:prstDash val="sysDot"/>
                    </a:ln>
                    <a:solidFill>
                      <a:schemeClr val="tx1">
                        <a:lumMod val="85000"/>
                        <a:lumOff val="15000"/>
                      </a:schemeClr>
                    </a:solidFill>
                    <a:latin typeface="+mn-ea"/>
                    <a:cs typeface="+mn-ea"/>
                    <a:sym typeface="+mn-ea"/>
                  </a:rPr>
                  <a:t>为纵坐标，以估计值</a:t>
                </a:r>
                <a14:m>
                  <m:oMath xmlns:m="http://schemas.openxmlformats.org/officeDocument/2006/math">
                    <m:sPre>
                      <m:sPrePr>
                        <m:ctrlPr>
                          <a:rPr lang="en-US" altLang="zh-CN" sz="1600" i="1">
                            <a:ln>
                              <a:noFill/>
                              <a:prstDash val="sysDot"/>
                            </a:ln>
                            <a:solidFill>
                              <a:schemeClr val="tx1">
                                <a:lumMod val="85000"/>
                                <a:lumOff val="15000"/>
                              </a:schemeClr>
                            </a:solidFill>
                            <a:latin typeface="DejaVu Math TeX Gyre" panose="02000503000000000000" charset="0"/>
                            <a:cs typeface="DejaVu Math TeX Gyre" panose="02000503000000000000" charset="0"/>
                            <a:sym typeface="+mn-ea"/>
                          </a:rPr>
                        </m:ctrlPr>
                      </m:sPrePr>
                      <m:sub>
                        <m:r>
                          <a:rPr lang="en-US" altLang="zh-CN" sz="1600" i="1">
                            <a:ln>
                              <a:noFill/>
                              <a:prstDash val="sysDot"/>
                            </a:ln>
                            <a:solidFill>
                              <a:schemeClr val="tx1">
                                <a:lumMod val="85000"/>
                                <a:lumOff val="15000"/>
                              </a:schemeClr>
                            </a:solidFill>
                            <a:latin typeface="DejaVu Math TeX Gyre" panose="02000503000000000000" charset="0"/>
                            <a:cs typeface="DejaVu Math TeX Gyre" panose="02000503000000000000" charset="0"/>
                            <a:sym typeface="+mn-ea"/>
                          </a:rPr>
                          <m:t>𝑌</m:t>
                        </m:r>
                      </m:sub>
                      <m:sup>
                        <m:r>
                          <a:rPr lang="en-US" altLang="zh-CN" sz="1600">
                            <a:ln>
                              <a:noFill/>
                              <a:prstDash val="sysDot"/>
                            </a:ln>
                            <a:solidFill>
                              <a:schemeClr val="tx1">
                                <a:lumMod val="85000"/>
                                <a:lumOff val="15000"/>
                              </a:schemeClr>
                            </a:solidFill>
                            <a:latin typeface="+mn-ea"/>
                            <a:cs typeface="+mn-ea"/>
                            <a:sym typeface="+mn-ea"/>
                          </a:rPr>
                          <m:t>ˆ</m:t>
                        </m:r>
                      </m:sup>
                      <m:e>
                        <m:r>
                          <a:rPr lang="en-US" altLang="zh-CN" sz="1600" i="1">
                            <a:ln>
                              <a:noFill/>
                              <a:prstDash val="sysDot"/>
                            </a:ln>
                            <a:solidFill>
                              <a:schemeClr val="tx1">
                                <a:lumMod val="85000"/>
                                <a:lumOff val="15000"/>
                              </a:schemeClr>
                            </a:solidFill>
                            <a:latin typeface="DejaVu Math TeX Gyre" panose="02000503000000000000" charset="0"/>
                            <a:cs typeface="DejaVu Math TeX Gyre" panose="02000503000000000000" charset="0"/>
                            <a:sym typeface="+mn-ea"/>
                          </a:rPr>
                          <m:t>𝑖</m:t>
                        </m:r>
                      </m:e>
                    </m:sPre>
                  </m:oMath>
                </a14:m>
                <a:r>
                  <a:rPr lang="zh-CN" altLang="en-US" sz="1600">
                    <a:ln>
                      <a:noFill/>
                      <a:prstDash val="sysDot"/>
                    </a:ln>
                    <a:solidFill>
                      <a:schemeClr val="tx1">
                        <a:lumMod val="85000"/>
                        <a:lumOff val="15000"/>
                      </a:schemeClr>
                    </a:solidFill>
                    <a:latin typeface="+mn-ea"/>
                    <a:cs typeface="+mn-ea"/>
                    <a:sym typeface="+mn-ea"/>
                  </a:rPr>
                  <a:t>为横坐标作图，绘制残差散点图以观察残差分布情况。</a:t>
                </a:r>
                <a:endParaRPr lang="zh-CN" altLang="en-US" sz="1600">
                  <a:ln>
                    <a:noFill/>
                    <a:prstDash val="sysDot"/>
                  </a:ln>
                  <a:solidFill>
                    <a:schemeClr val="tx1">
                      <a:lumMod val="85000"/>
                      <a:lumOff val="15000"/>
                    </a:schemeClr>
                  </a:solidFill>
                  <a:latin typeface="+mn-ea"/>
                  <a:cs typeface="+mn-ea"/>
                  <a:sym typeface="+mn-ea"/>
                </a:endParaRPr>
              </a:p>
            </p:txBody>
          </p:sp>
        </mc:Choice>
        <mc:Fallback>
          <p:sp>
            <p:nvSpPr>
              <p:cNvPr id="7" name="矩形 36"/>
              <p:cNvSpPr>
                <a:spLocks noRot="1" noChangeAspect="1" noMove="1" noResize="1" noEditPoints="1" noAdjustHandles="1" noChangeArrowheads="1" noChangeShapeType="1" noTextEdit="1"/>
              </p:cNvSpPr>
              <p:nvPr>
                <p:custDataLst>
                  <p:tags r:id="rId9"/>
                </p:custDataLst>
              </p:nvPr>
            </p:nvSpPr>
            <p:spPr>
              <a:xfrm>
                <a:off x="3999230" y="1816100"/>
                <a:ext cx="7031990" cy="965835"/>
              </a:xfrm>
              <a:prstGeom prst="rect">
                <a:avLst/>
              </a:prstGeom>
              <a:blipFill rotWithShape="1">
                <a:blip r:embed="rId10"/>
                <a:stretch>
                  <a:fillRect/>
                </a:stretch>
              </a:blipFill>
            </p:spPr>
            <p:txBody>
              <a:bodyPr/>
              <a:lstStyle/>
              <a:p>
                <a:r>
                  <a:rPr lang="zh-CN" altLang="en-US">
                    <a:noFill/>
                  </a:rPr>
                  <a:t> </a:t>
                </a:r>
              </a:p>
            </p:txBody>
          </p:sp>
        </mc:Fallback>
      </mc:AlternateContent>
      <p:sp>
        <p:nvSpPr>
          <p:cNvPr id="8" name="矩形 37"/>
          <p:cNvSpPr/>
          <p:nvPr>
            <p:custDataLst>
              <p:tags r:id="rId11"/>
            </p:custDataLst>
          </p:nvPr>
        </p:nvSpPr>
        <p:spPr>
          <a:xfrm>
            <a:off x="3999230" y="1522095"/>
            <a:ext cx="703199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残差散点图的绘制方法</a:t>
            </a:r>
            <a:endParaRPr lang="zh-CN" altLang="en-US" sz="2000" b="1">
              <a:solidFill>
                <a:schemeClr val="accent1"/>
              </a:solidFill>
              <a:latin typeface="+mn-ea"/>
              <a:cs typeface="+mn-ea"/>
            </a:endParaRPr>
          </a:p>
        </p:txBody>
      </p:sp>
      <p:sp>
        <p:nvSpPr>
          <p:cNvPr id="9" name="矩形 40"/>
          <p:cNvSpPr/>
          <p:nvPr>
            <p:custDataLst>
              <p:tags r:id="rId12"/>
            </p:custDataLst>
          </p:nvPr>
        </p:nvSpPr>
        <p:spPr>
          <a:xfrm>
            <a:off x="3999230" y="3441065"/>
            <a:ext cx="703199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若残差散点图显示观察值随机分布在横轴周围，则说明残差基本符合同方差性假设，即方差齐性。</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3"/>
            </p:custDataLst>
          </p:nvPr>
        </p:nvSpPr>
        <p:spPr>
          <a:xfrm>
            <a:off x="3999230" y="3146425"/>
            <a:ext cx="703199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同方差性假设的验证</a:t>
            </a:r>
            <a:endParaRPr lang="zh-CN" altLang="en-US" sz="2000" b="1">
              <a:solidFill>
                <a:schemeClr val="accent2"/>
              </a:solidFill>
              <a:latin typeface="+mn-ea"/>
              <a:cs typeface="+mn-ea"/>
            </a:endParaRPr>
          </a:p>
        </p:txBody>
      </p:sp>
      <p:sp>
        <p:nvSpPr>
          <p:cNvPr id="13" name="矩形 44"/>
          <p:cNvSpPr/>
          <p:nvPr>
            <p:custDataLst>
              <p:tags r:id="rId14"/>
            </p:custDataLst>
          </p:nvPr>
        </p:nvSpPr>
        <p:spPr>
          <a:xfrm>
            <a:off x="3999230" y="5065395"/>
            <a:ext cx="703199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当发现异方差情况时，需要对原始数据进行适当的变量转换，然后利用回归模型重新进行估计和预测，以使方差趋于稳定。</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5"/>
            </p:custDataLst>
          </p:nvPr>
        </p:nvSpPr>
        <p:spPr>
          <a:xfrm>
            <a:off x="3999230" y="4770755"/>
            <a:ext cx="703199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异方差情况的处理方法</a:t>
            </a:r>
            <a:endParaRPr lang="zh-CN" altLang="en-US" sz="2000" b="1">
              <a:solidFill>
                <a:schemeClr val="accent3"/>
              </a:solidFill>
              <a:latin typeface="+mn-ea"/>
              <a:cs typeface="+mn-ea"/>
            </a:endParaRPr>
          </a:p>
        </p:txBody>
      </p:sp>
    </p:spTree>
    <p:custDataLst>
      <p:tags r:id="rId16"/>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670560"/>
            <a:ext cx="5523230" cy="7073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（五）残差的独立性检验</a:t>
            </a:r>
            <a:endParaRPr lang="zh-CN" altLang="en-US" sz="2800">
              <a:solidFill>
                <a:schemeClr val="accent1"/>
              </a:solidFill>
            </a:endParaRPr>
          </a:p>
        </p:txBody>
      </p:sp>
      <p:sp>
        <p:nvSpPr>
          <p:cNvPr id="2" name="文本框 1"/>
          <p:cNvSpPr txBox="1"/>
          <p:nvPr/>
        </p:nvSpPr>
        <p:spPr>
          <a:xfrm>
            <a:off x="1327150" y="1647190"/>
            <a:ext cx="10099675" cy="383095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检验残差独立性的统计量称为</a:t>
            </a:r>
            <a:r>
              <a:rPr lang="en-US" altLang="zh-CN">
                <a:latin typeface="宋体" panose="02010600030101010101" pitchFamily="2" charset="-122"/>
                <a:ea typeface="宋体" panose="02010600030101010101" pitchFamily="2" charset="-122"/>
                <a:cs typeface="宋体" panose="02010600030101010101" pitchFamily="2" charset="-122"/>
              </a:rPr>
              <a:t> DW</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Durbin -Watson</a:t>
            </a:r>
            <a:r>
              <a:rPr lang="zh-CN" altLang="en-US">
                <a:latin typeface="宋体" panose="02010600030101010101" pitchFamily="2" charset="-122"/>
                <a:ea typeface="宋体" panose="02010600030101010101" pitchFamily="2" charset="-122"/>
                <a:cs typeface="宋体" panose="02010600030101010101" pitchFamily="2" charset="-122"/>
              </a:rPr>
              <a:t>）统计量，其数学表达式为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a:latin typeface="宋体" panose="02010600030101010101" pitchFamily="2" charset="-122"/>
                <a:ea typeface="宋体" panose="02010600030101010101" pitchFamily="2" charset="-122"/>
                <a:cs typeface="宋体" panose="02010600030101010101" pitchFamily="2" charset="-122"/>
              </a:rPr>
              <a:t>DW </a:t>
            </a:r>
            <a:r>
              <a:rPr lang="zh-CN" altLang="en-US">
                <a:latin typeface="宋体" panose="02010600030101010101" pitchFamily="2" charset="-122"/>
                <a:ea typeface="宋体" panose="02010600030101010101" pitchFamily="2" charset="-122"/>
                <a:cs typeface="宋体" panose="02010600030101010101" pitchFamily="2" charset="-122"/>
              </a:rPr>
              <a:t>统计量取值范围为</a:t>
            </a:r>
            <a:r>
              <a:rPr lang="en-US" altLang="zh-CN">
                <a:latin typeface="宋体" panose="02010600030101010101" pitchFamily="2" charset="-122"/>
                <a:ea typeface="宋体" panose="02010600030101010101" pitchFamily="2" charset="-122"/>
                <a:cs typeface="宋体" panose="02010600030101010101" pitchFamily="2" charset="-122"/>
              </a:rPr>
              <a:t> 0</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4</a:t>
            </a:r>
            <a:r>
              <a:rPr lang="zh-CN" altLang="en-US">
                <a:latin typeface="宋体" panose="02010600030101010101" pitchFamily="2" charset="-122"/>
                <a:ea typeface="宋体" panose="02010600030101010101" pitchFamily="2" charset="-122"/>
                <a:cs typeface="宋体" panose="02010600030101010101" pitchFamily="2" charset="-122"/>
              </a:rPr>
              <a:t>。若</a:t>
            </a:r>
            <a:r>
              <a:rPr lang="en-US" altLang="zh-CN">
                <a:latin typeface="宋体" panose="02010600030101010101" pitchFamily="2" charset="-122"/>
                <a:ea typeface="宋体" panose="02010600030101010101" pitchFamily="2" charset="-122"/>
                <a:cs typeface="宋体" panose="02010600030101010101" pitchFamily="2" charset="-122"/>
              </a:rPr>
              <a:t> DW= 2</a:t>
            </a:r>
            <a:r>
              <a:rPr lang="zh-CN" altLang="en-US">
                <a:latin typeface="宋体" panose="02010600030101010101" pitchFamily="2" charset="-122"/>
                <a:ea typeface="宋体" panose="02010600030101010101" pitchFamily="2" charset="-122"/>
                <a:cs typeface="宋体" panose="02010600030101010101" pitchFamily="2" charset="-122"/>
              </a:rPr>
              <a:t>，表明相邻两个观测点的残差项相互独立；若</a:t>
            </a:r>
            <a:r>
              <a:rPr lang="en-US" altLang="zh-CN">
                <a:latin typeface="宋体" panose="02010600030101010101" pitchFamily="2" charset="-122"/>
                <a:ea typeface="宋体" panose="02010600030101010101" pitchFamily="2" charset="-122"/>
                <a:cs typeface="宋体" panose="02010600030101010101" pitchFamily="2" charset="-122"/>
              </a:rPr>
              <a:t> 0</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DW</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，表明相邻两个观测点的残差项正相关；若</a:t>
            </a:r>
            <a:r>
              <a:rPr lang="en-US" altLang="zh-CN">
                <a:latin typeface="宋体" panose="02010600030101010101" pitchFamily="2" charset="-122"/>
                <a:ea typeface="宋体" panose="02010600030101010101" pitchFamily="2" charset="-122"/>
                <a:cs typeface="宋体" panose="02010600030101010101" pitchFamily="2" charset="-122"/>
              </a:rPr>
              <a:t> 2</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DW</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4</a:t>
            </a:r>
            <a:r>
              <a:rPr lang="zh-CN" altLang="en-US">
                <a:latin typeface="宋体" panose="02010600030101010101" pitchFamily="2" charset="-122"/>
                <a:ea typeface="宋体" panose="02010600030101010101" pitchFamily="2" charset="-122"/>
                <a:cs typeface="宋体" panose="02010600030101010101" pitchFamily="2" charset="-122"/>
              </a:rPr>
              <a:t>，表明相邻两个观测点的残差项负相关。</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此外也可通过残差散点图来验证，即采用和方差齐性检验中相同的图形观察和分析点的散布情况，如果观察点在横轴的周围显示出周期性或趋势性的变化，就说明残差不符合独立性的假设。</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rcRect r="717" b="3883"/>
          <a:stretch>
            <a:fillRect/>
          </a:stretch>
        </p:blipFill>
        <p:spPr>
          <a:xfrm>
            <a:off x="2862580" y="2286000"/>
            <a:ext cx="6421120" cy="144589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建筑"/>
          <p:cNvPicPr>
            <a:picLocks noChangeAspect="1"/>
          </p:cNvPicPr>
          <p:nvPr>
            <p:custDataLst>
              <p:tags r:id="rId2"/>
            </p:custDataLst>
          </p:nvPr>
        </p:nvPicPr>
        <p:blipFill>
          <a:blip r:embed="rId3"/>
          <a:srcRect l="22385" r="22385"/>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idx="4294967295"/>
            <p:custDataLst>
              <p:tags r:id="rId4"/>
            </p:custDataLst>
          </p:nvPr>
        </p:nvSpPr>
        <p:spPr>
          <a:xfrm>
            <a:off x="1658620" y="800735"/>
            <a:ext cx="5661660" cy="471805"/>
          </a:xfrm>
        </p:spPr>
        <p:txBody>
          <a:bodyPr/>
          <a:lstStyle/>
          <a:p>
            <a:r>
              <a:rPr lang="zh-CN" altLang="en-US" sz="3200">
                <a:solidFill>
                  <a:schemeClr val="accent2">
                    <a:lumMod val="75000"/>
                  </a:schemeClr>
                </a:solidFill>
              </a:rPr>
              <a:t>五、一元线性回归模型的预测</a:t>
            </a:r>
            <a:endParaRPr lang="zh-CN" altLang="en-US" sz="3200">
              <a:solidFill>
                <a:schemeClr val="accent2">
                  <a:lumMod val="75000"/>
                </a:schemeClr>
              </a:solidFill>
            </a:endParaRPr>
          </a:p>
        </p:txBody>
      </p:sp>
      <p:sp>
        <p:nvSpPr>
          <p:cNvPr id="3" name="边界"/>
          <p:cNvSpPr/>
          <p:nvPr>
            <p:custDataLst>
              <p:tags r:id="rId5"/>
            </p:custDataLst>
          </p:nvPr>
        </p:nvSpPr>
        <p:spPr>
          <a:xfrm>
            <a:off x="797560" y="1604010"/>
            <a:ext cx="5993765"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797560" y="1597660"/>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1"/>
                </a:solidFill>
                <a:latin typeface="+mn-ea"/>
                <a:cs typeface="+mn-ea"/>
              </a:rPr>
              <a:t>01</a:t>
            </a:r>
            <a:endParaRPr lang="en-US" altLang="zh-CN" b="1" dirty="0">
              <a:solidFill>
                <a:schemeClr val="accent1"/>
              </a:solidFill>
              <a:latin typeface="+mn-ea"/>
              <a:cs typeface="+mn-ea"/>
            </a:endParaRPr>
          </a:p>
        </p:txBody>
      </p:sp>
      <p:sp>
        <p:nvSpPr>
          <p:cNvPr id="10" name="矩形 9"/>
          <p:cNvSpPr/>
          <p:nvPr>
            <p:custDataLst>
              <p:tags r:id="rId7"/>
            </p:custDataLst>
          </p:nvPr>
        </p:nvSpPr>
        <p:spPr>
          <a:xfrm>
            <a:off x="1196340" y="1598295"/>
            <a:ext cx="5533390"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点估计的定义</a:t>
            </a:r>
            <a:endParaRPr lang="zh-CN" altLang="en-US" b="1" dirty="0">
              <a:solidFill>
                <a:schemeClr val="accent1"/>
              </a:solidFill>
              <a:latin typeface="+mn-ea"/>
              <a:cs typeface="+mn-ea"/>
            </a:endParaRPr>
          </a:p>
        </p:txBody>
      </p:sp>
      <p:sp>
        <p:nvSpPr>
          <p:cNvPr id="11" name="矩形 10"/>
          <p:cNvSpPr/>
          <p:nvPr>
            <p:custDataLst>
              <p:tags r:id="rId8"/>
            </p:custDataLst>
          </p:nvPr>
        </p:nvSpPr>
        <p:spPr>
          <a:xfrm>
            <a:off x="1195070" y="1952625"/>
            <a:ext cx="55333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点估计是指利用估计的回归方程，对于自变量</a:t>
            </a:r>
            <a:r>
              <a:rPr lang="en-US" altLang="zh-CN" sz="1400" dirty="0">
                <a:ln>
                  <a:noFill/>
                  <a:prstDash val="sysDot"/>
                </a:ln>
                <a:solidFill>
                  <a:schemeClr val="tx1">
                    <a:lumMod val="85000"/>
                    <a:lumOff val="15000"/>
                  </a:schemeClr>
                </a:solidFill>
                <a:latin typeface="+mn-ea"/>
                <a:cs typeface="+mn-ea"/>
                <a:sym typeface="+mn-ea"/>
              </a:rPr>
              <a:t> x </a:t>
            </a:r>
            <a:r>
              <a:rPr lang="zh-CN" altLang="en-US" sz="1400" dirty="0">
                <a:ln>
                  <a:noFill/>
                  <a:prstDash val="sysDot"/>
                </a:ln>
                <a:solidFill>
                  <a:schemeClr val="tx1">
                    <a:lumMod val="85000"/>
                    <a:lumOff val="15000"/>
                  </a:schemeClr>
                </a:solidFill>
                <a:latin typeface="+mn-ea"/>
                <a:cs typeface="+mn-ea"/>
                <a:sym typeface="+mn-ea"/>
              </a:rPr>
              <a:t>的特定值</a:t>
            </a:r>
            <a:r>
              <a:rPr lang="en-US" altLang="zh-CN" sz="1400" dirty="0">
                <a:ln>
                  <a:noFill/>
                  <a:prstDash val="sysDot"/>
                </a:ln>
                <a:solidFill>
                  <a:schemeClr val="tx1">
                    <a:lumMod val="85000"/>
                    <a:lumOff val="15000"/>
                  </a:schemeClr>
                </a:solidFill>
                <a:latin typeface="+mn-ea"/>
                <a:cs typeface="+mn-ea"/>
                <a:sym typeface="+mn-ea"/>
              </a:rPr>
              <a:t> x0</a:t>
            </a:r>
            <a:r>
              <a:rPr lang="zh-CN" altLang="en-US" sz="1400" dirty="0">
                <a:ln>
                  <a:noFill/>
                  <a:prstDash val="sysDot"/>
                </a:ln>
                <a:solidFill>
                  <a:schemeClr val="tx1">
                    <a:lumMod val="85000"/>
                    <a:lumOff val="15000"/>
                  </a:schemeClr>
                </a:solidFill>
                <a:latin typeface="+mn-ea"/>
                <a:cs typeface="+mn-ea"/>
                <a:sym typeface="+mn-ea"/>
              </a:rPr>
              <a:t>，预测出因变量</a:t>
            </a:r>
            <a:r>
              <a:rPr lang="en-US" altLang="zh-CN" sz="1400" dirty="0">
                <a:ln>
                  <a:noFill/>
                  <a:prstDash val="sysDot"/>
                </a:ln>
                <a:solidFill>
                  <a:schemeClr val="tx1">
                    <a:lumMod val="85000"/>
                    <a:lumOff val="15000"/>
                  </a:schemeClr>
                </a:solidFill>
                <a:latin typeface="+mn-ea"/>
                <a:cs typeface="+mn-ea"/>
                <a:sym typeface="+mn-ea"/>
              </a:rPr>
              <a:t> y </a:t>
            </a:r>
            <a:r>
              <a:rPr lang="zh-CN" altLang="en-US" sz="1400" dirty="0">
                <a:ln>
                  <a:noFill/>
                  <a:prstDash val="sysDot"/>
                </a:ln>
                <a:solidFill>
                  <a:schemeClr val="tx1">
                    <a:lumMod val="85000"/>
                    <a:lumOff val="15000"/>
                  </a:schemeClr>
                </a:solidFill>
                <a:latin typeface="+mn-ea"/>
                <a:cs typeface="+mn-ea"/>
                <a:sym typeface="+mn-ea"/>
              </a:rPr>
              <a:t>的一个具体数值，即点估计值。</a:t>
            </a:r>
            <a:endParaRPr lang="zh-CN" altLang="en-US" sz="14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938097" y="2013011"/>
            <a:ext cx="8890" cy="682625"/>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797560" y="2820035"/>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2"/>
                </a:solidFill>
                <a:latin typeface="+mn-ea"/>
                <a:cs typeface="+mn-ea"/>
              </a:rPr>
              <a:t>02</a:t>
            </a:r>
            <a:endParaRPr lang="en-US" altLang="zh-CN" b="1" dirty="0">
              <a:solidFill>
                <a:schemeClr val="accent2"/>
              </a:solidFill>
              <a:latin typeface="+mn-ea"/>
              <a:cs typeface="+mn-ea"/>
            </a:endParaRPr>
          </a:p>
        </p:txBody>
      </p:sp>
      <p:sp>
        <p:nvSpPr>
          <p:cNvPr id="7" name="矩形 2"/>
          <p:cNvSpPr/>
          <p:nvPr>
            <p:custDataLst>
              <p:tags r:id="rId11"/>
            </p:custDataLst>
          </p:nvPr>
        </p:nvSpPr>
        <p:spPr>
          <a:xfrm>
            <a:off x="1196340" y="2820670"/>
            <a:ext cx="5533390"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平均值点估计与个别值点估计</a:t>
            </a:r>
            <a:endParaRPr lang="zh-CN" altLang="en-US" b="1" dirty="0">
              <a:solidFill>
                <a:schemeClr val="accent2"/>
              </a:solidFill>
              <a:latin typeface="+mn-ea"/>
              <a:cs typeface="+mn-ea"/>
            </a:endParaRPr>
          </a:p>
        </p:txBody>
      </p:sp>
      <p:sp>
        <p:nvSpPr>
          <p:cNvPr id="8" name="矩形 3"/>
          <p:cNvSpPr/>
          <p:nvPr>
            <p:custDataLst>
              <p:tags r:id="rId12"/>
            </p:custDataLst>
          </p:nvPr>
        </p:nvSpPr>
        <p:spPr>
          <a:xfrm>
            <a:off x="1195070" y="3175635"/>
            <a:ext cx="55333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平均值点估计求得</a:t>
            </a:r>
            <a:r>
              <a:rPr lang="en-US" altLang="zh-CN" sz="1400" dirty="0">
                <a:ln>
                  <a:noFill/>
                  <a:prstDash val="sysDot"/>
                </a:ln>
                <a:solidFill>
                  <a:schemeClr val="tx1">
                    <a:lumMod val="85000"/>
                    <a:lumOff val="15000"/>
                  </a:schemeClr>
                </a:solidFill>
                <a:latin typeface="+mn-ea"/>
                <a:cs typeface="+mn-ea"/>
                <a:sym typeface="+mn-ea"/>
              </a:rPr>
              <a:t> y </a:t>
            </a:r>
            <a:r>
              <a:rPr lang="zh-CN" altLang="en-US" sz="1400" dirty="0">
                <a:ln>
                  <a:noFill/>
                  <a:prstDash val="sysDot"/>
                </a:ln>
                <a:solidFill>
                  <a:schemeClr val="tx1">
                    <a:lumMod val="85000"/>
                    <a:lumOff val="15000"/>
                  </a:schemeClr>
                </a:solidFill>
                <a:latin typeface="+mn-ea"/>
                <a:cs typeface="+mn-ea"/>
                <a:sym typeface="+mn-ea"/>
              </a:rPr>
              <a:t>的平均值的估计值</a:t>
            </a:r>
            <a:r>
              <a:rPr lang="en-US" altLang="zh-CN" sz="1400" dirty="0">
                <a:ln>
                  <a:noFill/>
                  <a:prstDash val="sysDot"/>
                </a:ln>
                <a:solidFill>
                  <a:schemeClr val="tx1">
                    <a:lumMod val="85000"/>
                    <a:lumOff val="15000"/>
                  </a:schemeClr>
                </a:solidFill>
                <a:latin typeface="+mn-ea"/>
                <a:cs typeface="+mn-ea"/>
                <a:sym typeface="+mn-ea"/>
              </a:rPr>
              <a:t> E y(x0)</a:t>
            </a:r>
            <a:r>
              <a:rPr lang="zh-CN" altLang="en-US" sz="1400" dirty="0">
                <a:ln>
                  <a:noFill/>
                  <a:prstDash val="sysDot"/>
                </a:ln>
                <a:solidFill>
                  <a:schemeClr val="tx1">
                    <a:lumMod val="85000"/>
                    <a:lumOff val="15000"/>
                  </a:schemeClr>
                </a:solidFill>
                <a:latin typeface="+mn-ea"/>
                <a:cs typeface="+mn-ea"/>
                <a:sym typeface="+mn-ea"/>
              </a:rPr>
              <a:t>，个别值点估计则求得</a:t>
            </a:r>
            <a:r>
              <a:rPr lang="en-US" altLang="zh-CN" sz="1400" dirty="0">
                <a:ln>
                  <a:noFill/>
                  <a:prstDash val="sysDot"/>
                </a:ln>
                <a:solidFill>
                  <a:schemeClr val="tx1">
                    <a:lumMod val="85000"/>
                    <a:lumOff val="15000"/>
                  </a:schemeClr>
                </a:solidFill>
                <a:latin typeface="+mn-ea"/>
                <a:cs typeface="+mn-ea"/>
                <a:sym typeface="+mn-ea"/>
              </a:rPr>
              <a:t> y </a:t>
            </a:r>
            <a:r>
              <a:rPr lang="zh-CN" altLang="en-US" sz="1400" dirty="0">
                <a:ln>
                  <a:noFill/>
                  <a:prstDash val="sysDot"/>
                </a:ln>
                <a:solidFill>
                  <a:schemeClr val="tx1">
                    <a:lumMod val="85000"/>
                    <a:lumOff val="15000"/>
                  </a:schemeClr>
                </a:solidFill>
                <a:latin typeface="+mn-ea"/>
                <a:cs typeface="+mn-ea"/>
                <a:sym typeface="+mn-ea"/>
              </a:rPr>
              <a:t>的个别值的估计值</a:t>
            </a:r>
            <a:r>
              <a:rPr lang="en-US" altLang="zh-CN" sz="1400" dirty="0">
                <a:ln>
                  <a:noFill/>
                  <a:prstDash val="sysDot"/>
                </a:ln>
                <a:solidFill>
                  <a:schemeClr val="tx1">
                    <a:lumMod val="85000"/>
                    <a:lumOff val="15000"/>
                  </a:schemeClr>
                </a:solidFill>
                <a:latin typeface="+mn-ea"/>
                <a:cs typeface="+mn-ea"/>
                <a:sym typeface="+mn-ea"/>
              </a:rPr>
              <a:t> yˆ0</a:t>
            </a:r>
            <a:r>
              <a:rPr lang="zh-CN" altLang="en-US" sz="1400" dirty="0">
                <a:ln>
                  <a:noFill/>
                  <a:prstDash val="sysDot"/>
                </a:ln>
                <a:solidFill>
                  <a:schemeClr val="tx1">
                    <a:lumMod val="85000"/>
                    <a:lumOff val="15000"/>
                  </a:schemeClr>
                </a:solidFill>
                <a:latin typeface="+mn-ea"/>
                <a:cs typeface="+mn-ea"/>
                <a:sym typeface="+mn-ea"/>
              </a:rPr>
              <a:t>。两者虽得相同点估计值，但意义不同。</a:t>
            </a:r>
            <a:endParaRPr lang="zh-CN" altLang="en-US" sz="14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938097" y="3235125"/>
            <a:ext cx="8890" cy="682625"/>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797560" y="4043045"/>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3"/>
                </a:solidFill>
                <a:latin typeface="+mn-ea"/>
                <a:cs typeface="+mn-ea"/>
              </a:rPr>
              <a:t>03</a:t>
            </a:r>
            <a:endParaRPr lang="en-US" altLang="zh-CN" b="1" dirty="0">
              <a:solidFill>
                <a:schemeClr val="accent3"/>
              </a:solidFill>
              <a:latin typeface="+mn-ea"/>
              <a:cs typeface="+mn-ea"/>
            </a:endParaRPr>
          </a:p>
        </p:txBody>
      </p:sp>
      <p:sp>
        <p:nvSpPr>
          <p:cNvPr id="38" name="矩形 37"/>
          <p:cNvSpPr/>
          <p:nvPr>
            <p:custDataLst>
              <p:tags r:id="rId15"/>
            </p:custDataLst>
          </p:nvPr>
        </p:nvSpPr>
        <p:spPr>
          <a:xfrm>
            <a:off x="1196340" y="4043680"/>
            <a:ext cx="5533390"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区间估计的定义</a:t>
            </a:r>
            <a:endParaRPr lang="zh-CN" altLang="en-US" b="1" dirty="0">
              <a:solidFill>
                <a:schemeClr val="accent3"/>
              </a:solidFill>
              <a:latin typeface="+mn-ea"/>
              <a:cs typeface="+mn-ea"/>
            </a:endParaRPr>
          </a:p>
        </p:txBody>
      </p:sp>
      <p:sp>
        <p:nvSpPr>
          <p:cNvPr id="39" name="矩形 38"/>
          <p:cNvSpPr/>
          <p:nvPr>
            <p:custDataLst>
              <p:tags r:id="rId16"/>
            </p:custDataLst>
          </p:nvPr>
        </p:nvSpPr>
        <p:spPr>
          <a:xfrm>
            <a:off x="1195070" y="4398010"/>
            <a:ext cx="55333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区间估计是利用回归方程对</a:t>
            </a:r>
            <a:r>
              <a:rPr lang="en-US" altLang="zh-CN" sz="1400" dirty="0">
                <a:ln>
                  <a:noFill/>
                  <a:prstDash val="sysDot"/>
                </a:ln>
                <a:solidFill>
                  <a:schemeClr val="tx1">
                    <a:lumMod val="85000"/>
                    <a:lumOff val="15000"/>
                  </a:schemeClr>
                </a:solidFill>
                <a:latin typeface="+mn-ea"/>
                <a:cs typeface="+mn-ea"/>
                <a:sym typeface="+mn-ea"/>
              </a:rPr>
              <a:t> x </a:t>
            </a:r>
            <a:r>
              <a:rPr lang="zh-CN" altLang="en-US" sz="1400" dirty="0">
                <a:ln>
                  <a:noFill/>
                  <a:prstDash val="sysDot"/>
                </a:ln>
                <a:solidFill>
                  <a:schemeClr val="tx1">
                    <a:lumMod val="85000"/>
                    <a:lumOff val="15000"/>
                  </a:schemeClr>
                </a:solidFill>
                <a:latin typeface="+mn-ea"/>
                <a:cs typeface="+mn-ea"/>
                <a:sym typeface="+mn-ea"/>
              </a:rPr>
              <a:t>的特定值</a:t>
            </a:r>
            <a:r>
              <a:rPr lang="en-US" altLang="zh-CN" sz="1400" dirty="0">
                <a:ln>
                  <a:noFill/>
                  <a:prstDash val="sysDot"/>
                </a:ln>
                <a:solidFill>
                  <a:schemeClr val="tx1">
                    <a:lumMod val="85000"/>
                    <a:lumOff val="15000"/>
                  </a:schemeClr>
                </a:solidFill>
                <a:latin typeface="+mn-ea"/>
                <a:cs typeface="+mn-ea"/>
                <a:sym typeface="+mn-ea"/>
              </a:rPr>
              <a:t> x0</a:t>
            </a:r>
            <a:r>
              <a:rPr lang="zh-CN" altLang="en-US" sz="1400" dirty="0">
                <a:ln>
                  <a:noFill/>
                  <a:prstDash val="sysDot"/>
                </a:ln>
                <a:solidFill>
                  <a:schemeClr val="tx1">
                    <a:lumMod val="85000"/>
                    <a:lumOff val="15000"/>
                  </a:schemeClr>
                </a:solidFill>
                <a:latin typeface="+mn-ea"/>
                <a:cs typeface="+mn-ea"/>
                <a:sym typeface="+mn-ea"/>
              </a:rPr>
              <a:t>，预测</a:t>
            </a:r>
            <a:r>
              <a:rPr lang="en-US" altLang="zh-CN" sz="1400" dirty="0">
                <a:ln>
                  <a:noFill/>
                  <a:prstDash val="sysDot"/>
                </a:ln>
                <a:solidFill>
                  <a:schemeClr val="tx1">
                    <a:lumMod val="85000"/>
                    <a:lumOff val="15000"/>
                  </a:schemeClr>
                </a:solidFill>
                <a:latin typeface="+mn-ea"/>
                <a:cs typeface="+mn-ea"/>
                <a:sym typeface="+mn-ea"/>
              </a:rPr>
              <a:t> y </a:t>
            </a:r>
            <a:r>
              <a:rPr lang="zh-CN" altLang="en-US" sz="1400" dirty="0">
                <a:ln>
                  <a:noFill/>
                  <a:prstDash val="sysDot"/>
                </a:ln>
                <a:solidFill>
                  <a:schemeClr val="tx1">
                    <a:lumMod val="85000"/>
                    <a:lumOff val="15000"/>
                  </a:schemeClr>
                </a:solidFill>
                <a:latin typeface="+mn-ea"/>
                <a:cs typeface="+mn-ea"/>
                <a:sym typeface="+mn-ea"/>
              </a:rPr>
              <a:t>的一个估计值区间，这个区间可以是置信区间或预测区间。</a:t>
            </a:r>
            <a:endParaRPr lang="zh-CN" altLang="en-US" sz="14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938097" y="4458509"/>
            <a:ext cx="8890" cy="682625"/>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797560" y="5266055"/>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4"/>
                </a:solidFill>
                <a:latin typeface="+mn-ea"/>
                <a:cs typeface="+mn-ea"/>
              </a:rPr>
              <a:t>04</a:t>
            </a:r>
            <a:endParaRPr lang="en-US" altLang="zh-CN" b="1" dirty="0">
              <a:solidFill>
                <a:schemeClr val="accent4"/>
              </a:solidFill>
              <a:latin typeface="+mn-ea"/>
              <a:cs typeface="+mn-ea"/>
            </a:endParaRPr>
          </a:p>
        </p:txBody>
      </p:sp>
      <p:sp>
        <p:nvSpPr>
          <p:cNvPr id="43" name="矩形 42"/>
          <p:cNvSpPr/>
          <p:nvPr>
            <p:custDataLst>
              <p:tags r:id="rId19"/>
            </p:custDataLst>
          </p:nvPr>
        </p:nvSpPr>
        <p:spPr>
          <a:xfrm>
            <a:off x="1196340" y="5266690"/>
            <a:ext cx="5533390"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点估计与区间估计的区别</a:t>
            </a:r>
            <a:endParaRPr lang="zh-CN" altLang="en-US" b="1" dirty="0">
              <a:solidFill>
                <a:schemeClr val="accent4"/>
              </a:solidFill>
              <a:latin typeface="+mn-ea"/>
              <a:cs typeface="+mn-ea"/>
            </a:endParaRPr>
          </a:p>
        </p:txBody>
      </p:sp>
      <p:sp>
        <p:nvSpPr>
          <p:cNvPr id="44" name="矩形 43"/>
          <p:cNvSpPr/>
          <p:nvPr>
            <p:custDataLst>
              <p:tags r:id="rId20"/>
            </p:custDataLst>
          </p:nvPr>
        </p:nvSpPr>
        <p:spPr>
          <a:xfrm>
            <a:off x="1195070" y="5621020"/>
            <a:ext cx="55333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点估计提供一个具体预测值，区间估计提供一个包含真实</a:t>
            </a:r>
            <a:r>
              <a:rPr lang="en-US" altLang="zh-CN" sz="1400" dirty="0">
                <a:ln>
                  <a:noFill/>
                  <a:prstDash val="sysDot"/>
                </a:ln>
                <a:solidFill>
                  <a:schemeClr val="tx1">
                    <a:lumMod val="85000"/>
                    <a:lumOff val="15000"/>
                  </a:schemeClr>
                </a:solidFill>
                <a:latin typeface="+mn-ea"/>
                <a:cs typeface="+mn-ea"/>
                <a:sym typeface="+mn-ea"/>
              </a:rPr>
              <a:t> y </a:t>
            </a:r>
            <a:r>
              <a:rPr lang="zh-CN" altLang="en-US" sz="1400" dirty="0">
                <a:ln>
                  <a:noFill/>
                  <a:prstDash val="sysDot"/>
                </a:ln>
                <a:solidFill>
                  <a:schemeClr val="tx1">
                    <a:lumMod val="85000"/>
                    <a:lumOff val="15000"/>
                  </a:schemeClr>
                </a:solidFill>
                <a:latin typeface="+mn-ea"/>
                <a:cs typeface="+mn-ea"/>
                <a:sym typeface="+mn-ea"/>
              </a:rPr>
              <a:t>值的值范围。点估计不涉及不确定性量化，区间估计考虑了估计的不确定性。</a:t>
            </a:r>
            <a:endParaRPr lang="zh-CN" altLang="en-US" sz="14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多元线性回归分析</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758952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一、多元线性回归模型的基本假定</a:t>
            </a:r>
            <a:endParaRPr lang="zh-CN" altLang="en-US" sz="3200">
              <a:solidFill>
                <a:schemeClr val="accent1"/>
              </a:solidFill>
            </a:endParaRPr>
          </a:p>
          <a:p>
            <a:pPr indent="0" fontAlgn="auto">
              <a:lnSpc>
                <a:spcPct val="140000"/>
              </a:lnSpc>
            </a:pPr>
            <a:r>
              <a:rPr lang="zh-CN" altLang="en-US" sz="2800">
                <a:solidFill>
                  <a:schemeClr val="accent1"/>
                </a:solidFill>
              </a:rPr>
              <a:t>（一）基于数学理论的多重共线性定义及分类</a:t>
            </a:r>
            <a:endParaRPr lang="zh-CN" altLang="en-US" sz="2800">
              <a:solidFill>
                <a:schemeClr val="accent1"/>
              </a:solidFill>
            </a:endParaRPr>
          </a:p>
        </p:txBody>
      </p:sp>
      <p:sp>
        <p:nvSpPr>
          <p:cNvPr id="3" name="文本框 2"/>
          <p:cNvSpPr txBox="1"/>
          <p:nvPr/>
        </p:nvSpPr>
        <p:spPr>
          <a:xfrm>
            <a:off x="1914525" y="1630045"/>
            <a:ext cx="9050020" cy="1630045"/>
          </a:xfrm>
          <a:prstGeom prst="rect">
            <a:avLst/>
          </a:prstGeom>
          <a:noFill/>
        </p:spPr>
        <p:txBody>
          <a:bodyPr wrap="square" rtlCol="0">
            <a:spAutoFit/>
          </a:bodyPr>
          <a:p>
            <a:pPr indent="0" fontAlgn="auto">
              <a:lnSpc>
                <a:spcPct val="200000"/>
              </a:lnSpc>
            </a:pPr>
            <a:r>
              <a:rPr lang="en-US" altLang="zh-CN">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1. </a:t>
            </a:r>
            <a:r>
              <a:rPr lang="zh-CN" altLang="en-US">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完全共线性</a:t>
            </a:r>
            <a:endParaRPr lang="zh-CN" altLang="en-US">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200000"/>
              </a:lnSpc>
            </a:pPr>
            <a:r>
              <a:rPr lang="zh-CN" altLang="en-US" sz="1600">
                <a:latin typeface="宋体" panose="02010600030101010101" pitchFamily="2" charset="-122"/>
                <a:ea typeface="宋体" panose="02010600030101010101" pitchFamily="2" charset="-122"/>
                <a:cs typeface="宋体" panose="02010600030101010101" pitchFamily="2" charset="-122"/>
              </a:rPr>
              <a:t>从数学上的定义解释变量间存在完全共线性是这样的，即对于变量</a:t>
            </a:r>
            <a:r>
              <a:rPr lang="en-US" altLang="zh-CN" sz="1600">
                <a:latin typeface="宋体" panose="02010600030101010101" pitchFamily="2" charset="-122"/>
                <a:ea typeface="宋体" panose="02010600030101010101" pitchFamily="2" charset="-122"/>
                <a:cs typeface="宋体" panose="02010600030101010101" pitchFamily="2" charset="-122"/>
              </a:rPr>
              <a:t> x</a:t>
            </a:r>
            <a:r>
              <a:rPr lang="en-US" altLang="zh-CN" sz="1600" baseline="-25000">
                <a:latin typeface="宋体" panose="02010600030101010101" pitchFamily="2" charset="-122"/>
                <a:ea typeface="宋体" panose="02010600030101010101" pitchFamily="2" charset="-122"/>
                <a:cs typeface="宋体" panose="02010600030101010101" pitchFamily="2" charset="-122"/>
              </a:rPr>
              <a:t>1 ，</a:t>
            </a:r>
            <a:r>
              <a:rPr lang="en-US" altLang="zh-CN" sz="1600">
                <a:latin typeface="宋体" panose="02010600030101010101" pitchFamily="2" charset="-122"/>
                <a:ea typeface="宋体" panose="02010600030101010101" pitchFamily="2" charset="-122"/>
                <a:cs typeface="宋体" panose="02010600030101010101" pitchFamily="2" charset="-122"/>
              </a:rPr>
              <a:t>x </a:t>
            </a:r>
            <a:r>
              <a:rPr lang="en-US" altLang="zh-CN" sz="1600" baseline="-25000">
                <a:latin typeface="宋体" panose="02010600030101010101" pitchFamily="2" charset="-122"/>
                <a:ea typeface="宋体" panose="02010600030101010101" pitchFamily="2" charset="-122"/>
                <a:cs typeface="宋体" panose="02010600030101010101" pitchFamily="2" charset="-122"/>
              </a:rPr>
              <a:t>2</a:t>
            </a:r>
            <a:r>
              <a:rPr lang="en-US" altLang="zh-CN" sz="1600">
                <a:latin typeface="宋体" panose="02010600030101010101" pitchFamily="2" charset="-122"/>
                <a:ea typeface="宋体" panose="02010600030101010101" pitchFamily="2" charset="-122"/>
                <a:cs typeface="宋体" panose="02010600030101010101" pitchFamily="2" charset="-122"/>
              </a:rPr>
              <a:t> , ···x</a:t>
            </a:r>
            <a:r>
              <a:rPr lang="en-US" altLang="zh-CN" sz="1600" baseline="-25000">
                <a:latin typeface="宋体" panose="02010600030101010101" pitchFamily="2" charset="-122"/>
                <a:ea typeface="宋体" panose="02010600030101010101" pitchFamily="2" charset="-122"/>
                <a:cs typeface="宋体" panose="02010600030101010101" pitchFamily="2" charset="-122"/>
              </a:rPr>
              <a:t>k</a:t>
            </a:r>
            <a:r>
              <a:rPr lang="en-US" altLang="zh-CN" sz="1600">
                <a:latin typeface="宋体" panose="02010600030101010101" pitchFamily="2" charset="-122"/>
                <a:ea typeface="宋体" panose="02010600030101010101" pitchFamily="2" charset="-122"/>
                <a:cs typeface="宋体" panose="02010600030101010101" pitchFamily="2" charset="-122"/>
              </a:rPr>
              <a:t> </a:t>
            </a:r>
            <a:r>
              <a:rPr lang="zh-CN" altLang="en-US" sz="1600">
                <a:latin typeface="宋体" panose="02010600030101010101" pitchFamily="2" charset="-122"/>
                <a:ea typeface="宋体" panose="02010600030101010101" pitchFamily="2" charset="-122"/>
                <a:cs typeface="宋体" panose="02010600030101010101" pitchFamily="2" charset="-122"/>
              </a:rPr>
              <a:t>，如果存在不全为零的常数</a:t>
            </a:r>
            <a:r>
              <a:rPr lang="en-US" altLang="zh-CN" sz="1600">
                <a:latin typeface="宋体" panose="02010600030101010101" pitchFamily="2" charset="-122"/>
                <a:ea typeface="宋体" panose="02010600030101010101" pitchFamily="2" charset="-122"/>
                <a:cs typeface="宋体" panose="02010600030101010101" pitchFamily="2" charset="-122"/>
              </a:rPr>
              <a:t> λ</a:t>
            </a:r>
            <a:r>
              <a:rPr lang="en-US" altLang="zh-CN" sz="1600" baseline="-25000">
                <a:latin typeface="宋体" panose="02010600030101010101" pitchFamily="2" charset="-122"/>
                <a:ea typeface="宋体" panose="02010600030101010101" pitchFamily="2" charset="-122"/>
                <a:cs typeface="宋体" panose="02010600030101010101" pitchFamily="2" charset="-122"/>
              </a:rPr>
              <a:t>1</a:t>
            </a:r>
            <a:r>
              <a:rPr lang="en-US" altLang="zh-CN" sz="1600">
                <a:latin typeface="宋体" panose="02010600030101010101" pitchFamily="2" charset="-122"/>
                <a:ea typeface="宋体" panose="02010600030101010101" pitchFamily="2" charset="-122"/>
                <a:cs typeface="宋体" panose="02010600030101010101" pitchFamily="2" charset="-122"/>
              </a:rPr>
              <a:t>，λ </a:t>
            </a:r>
            <a:r>
              <a:rPr lang="en-US" altLang="zh-CN" sz="1600" baseline="-25000">
                <a:latin typeface="宋体" panose="02010600030101010101" pitchFamily="2" charset="-122"/>
                <a:ea typeface="宋体" panose="02010600030101010101" pitchFamily="2" charset="-122"/>
                <a:cs typeface="宋体" panose="02010600030101010101" pitchFamily="2" charset="-122"/>
              </a:rPr>
              <a:t>2</a:t>
            </a:r>
            <a:r>
              <a:rPr lang="en-US" altLang="zh-CN" sz="1600">
                <a:latin typeface="宋体" panose="02010600030101010101" pitchFamily="2" charset="-122"/>
                <a:ea typeface="宋体" panose="02010600030101010101" pitchFamily="2" charset="-122"/>
                <a:cs typeface="宋体" panose="02010600030101010101" pitchFamily="2" charset="-122"/>
              </a:rPr>
              <a:t>，···λ</a:t>
            </a:r>
            <a:r>
              <a:rPr lang="en-US" altLang="zh-CN" sz="1600" baseline="-25000">
                <a:latin typeface="宋体" panose="02010600030101010101" pitchFamily="2" charset="-122"/>
                <a:ea typeface="宋体" panose="02010600030101010101" pitchFamily="2" charset="-122"/>
                <a:cs typeface="宋体" panose="02010600030101010101" pitchFamily="2" charset="-122"/>
              </a:rPr>
              <a:t>k</a:t>
            </a:r>
            <a:r>
              <a:rPr lang="en-US" altLang="zh-CN" sz="1600">
                <a:latin typeface="宋体" panose="02010600030101010101" pitchFamily="2" charset="-122"/>
                <a:ea typeface="宋体" panose="02010600030101010101" pitchFamily="2" charset="-122"/>
                <a:cs typeface="宋体" panose="02010600030101010101" pitchFamily="2" charset="-122"/>
              </a:rPr>
              <a:t> </a:t>
            </a:r>
            <a:r>
              <a:rPr lang="zh-CN" altLang="en-US" sz="1600">
                <a:latin typeface="宋体" panose="02010600030101010101" pitchFamily="2" charset="-122"/>
                <a:ea typeface="宋体" panose="02010600030101010101" pitchFamily="2" charset="-122"/>
                <a:cs typeface="宋体" panose="02010600030101010101" pitchFamily="2" charset="-122"/>
              </a:rPr>
              <a:t>，使得下式成立：</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rcRect r="479" b="1671"/>
          <a:stretch>
            <a:fillRect/>
          </a:stretch>
        </p:blipFill>
        <p:spPr>
          <a:xfrm>
            <a:off x="2966720" y="3260090"/>
            <a:ext cx="7484110" cy="290576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图形 3"/>
          <p:cNvSpPr/>
          <p:nvPr>
            <p:custDataLst>
              <p:tags r:id="rId1"/>
            </p:custDataLst>
          </p:nvPr>
        </p:nvSpPr>
        <p:spPr>
          <a:xfrm>
            <a:off x="1551940" y="1325880"/>
            <a:ext cx="5323205" cy="4542155"/>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1"/>
          </a:solidFill>
          <a:ln w="6243" cap="flat">
            <a:noFill/>
            <a:prstDash val="solid"/>
            <a:miter/>
          </a:ln>
        </p:spPr>
        <p:txBody>
          <a:bodyPr rtlCol="0" anchor="ctr"/>
          <a:p>
            <a:endParaRPr lang="zh-CN" altLang="en-US">
              <a:solidFill>
                <a:schemeClr val="tx1"/>
              </a:solidFill>
            </a:endParaRPr>
          </a:p>
        </p:txBody>
      </p:sp>
      <p:sp>
        <p:nvSpPr>
          <p:cNvPr id="2" name="图形 1"/>
          <p:cNvSpPr/>
          <p:nvPr>
            <p:custDataLst>
              <p:tags r:id="rId2"/>
            </p:custDataLst>
          </p:nvPr>
        </p:nvSpPr>
        <p:spPr>
          <a:xfrm flipH="1" flipV="1">
            <a:off x="6216561" y="1325597"/>
            <a:ext cx="5206799" cy="4542071"/>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tx1">
              <a:lumMod val="40000"/>
              <a:lumOff val="60000"/>
              <a:alpha val="15000"/>
            </a:schemeClr>
          </a:solidFill>
          <a:ln w="6243" cap="flat">
            <a:noFill/>
            <a:prstDash val="solid"/>
            <a:miter/>
          </a:ln>
        </p:spPr>
        <p:txBody>
          <a:bodyPr rtlCol="0" anchor="ctr"/>
          <a:p>
            <a:endParaRPr lang="zh-CN" altLang="en-US" dirty="0">
              <a:solidFill>
                <a:schemeClr val="bg1">
                  <a:lumMod val="95000"/>
                </a:schemeClr>
              </a:solidFill>
            </a:endParaRPr>
          </a:p>
        </p:txBody>
      </p:sp>
      <p:sp>
        <p:nvSpPr>
          <p:cNvPr id="11" name="矩形 10"/>
          <p:cNvSpPr/>
          <p:nvPr>
            <p:custDataLst>
              <p:tags r:id="rId3"/>
            </p:custDataLst>
          </p:nvPr>
        </p:nvSpPr>
        <p:spPr>
          <a:xfrm>
            <a:off x="1703070" y="2458085"/>
            <a:ext cx="4233545" cy="292671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500" dirty="0">
                <a:ln>
                  <a:noFill/>
                  <a:prstDash val="sysDot"/>
                </a:ln>
                <a:solidFill>
                  <a:srgbClr val="FFFFFF"/>
                </a:solidFill>
                <a:latin typeface="+mn-ea"/>
                <a:cs typeface="+mn-ea"/>
              </a:rPr>
              <a:t>从数学上定义解释变量间存在不完全共线性是这样的，即对于变量</a:t>
            </a:r>
            <a:r>
              <a:rPr lang="en-US" altLang="zh-CN" sz="1500" dirty="0">
                <a:ln>
                  <a:noFill/>
                  <a:prstDash val="sysDot"/>
                </a:ln>
                <a:solidFill>
                  <a:srgbClr val="FFFFFF"/>
                </a:solidFill>
                <a:latin typeface="+mn-ea"/>
                <a:cs typeface="+mn-ea"/>
              </a:rPr>
              <a:t> x</a:t>
            </a:r>
            <a:r>
              <a:rPr lang="en-US" altLang="zh-CN" sz="1500" baseline="-25000" dirty="0">
                <a:ln>
                  <a:noFill/>
                  <a:prstDash val="sysDot"/>
                </a:ln>
                <a:solidFill>
                  <a:srgbClr val="FFFFFF"/>
                </a:solidFill>
                <a:latin typeface="+mn-ea"/>
                <a:cs typeface="+mn-ea"/>
              </a:rPr>
              <a:t>1，</a:t>
            </a:r>
            <a:r>
              <a:rPr lang="en-US" altLang="zh-CN" sz="1500" dirty="0">
                <a:ln>
                  <a:noFill/>
                  <a:prstDash val="sysDot"/>
                </a:ln>
                <a:solidFill>
                  <a:srgbClr val="FFFFFF"/>
                </a:solidFill>
                <a:latin typeface="+mn-ea"/>
                <a:cs typeface="+mn-ea"/>
              </a:rPr>
              <a:t>x</a:t>
            </a:r>
            <a:r>
              <a:rPr lang="en-US" altLang="zh-CN" sz="1500" baseline="-25000" dirty="0">
                <a:ln>
                  <a:noFill/>
                  <a:prstDash val="sysDot"/>
                </a:ln>
                <a:solidFill>
                  <a:srgbClr val="FFFFFF"/>
                </a:solidFill>
                <a:latin typeface="+mn-ea"/>
                <a:cs typeface="+mn-ea"/>
              </a:rPr>
              <a:t>2，</a:t>
            </a:r>
            <a:r>
              <a:rPr lang="en-US" altLang="zh-CN" sz="1500" dirty="0">
                <a:ln>
                  <a:noFill/>
                  <a:prstDash val="sysDot"/>
                </a:ln>
                <a:solidFill>
                  <a:srgbClr val="FFFFFF"/>
                </a:solidFill>
                <a:latin typeface="+mn-ea"/>
                <a:cs typeface="+mn-ea"/>
              </a:rPr>
              <a:t>···，x</a:t>
            </a:r>
            <a:r>
              <a:rPr lang="en-US" altLang="zh-CN" sz="1500" baseline="-25000" dirty="0">
                <a:ln>
                  <a:noFill/>
                  <a:prstDash val="sysDot"/>
                </a:ln>
                <a:solidFill>
                  <a:srgbClr val="FFFFFF"/>
                </a:solidFill>
                <a:latin typeface="+mn-ea"/>
                <a:cs typeface="+mn-ea"/>
              </a:rPr>
              <a:t>k</a:t>
            </a:r>
            <a:r>
              <a:rPr lang="en-US" altLang="zh-CN" sz="1500" dirty="0">
                <a:ln>
                  <a:noFill/>
                  <a:prstDash val="sysDot"/>
                </a:ln>
                <a:solidFill>
                  <a:srgbClr val="FFFFFF"/>
                </a:solidFill>
                <a:latin typeface="+mn-ea"/>
                <a:cs typeface="+mn-ea"/>
              </a:rPr>
              <a:t> </a:t>
            </a:r>
            <a:r>
              <a:rPr lang="zh-CN" altLang="en-US" sz="1500" dirty="0">
                <a:ln>
                  <a:noFill/>
                  <a:prstDash val="sysDot"/>
                </a:ln>
                <a:solidFill>
                  <a:srgbClr val="FFFFFF"/>
                </a:solidFill>
                <a:latin typeface="+mn-ea"/>
                <a:cs typeface="+mn-ea"/>
              </a:rPr>
              <a:t>，如果存在不全为零的常数</a:t>
            </a:r>
            <a:r>
              <a:rPr lang="en-US" altLang="zh-CN" sz="1500" dirty="0">
                <a:ln>
                  <a:noFill/>
                  <a:prstDash val="sysDot"/>
                </a:ln>
                <a:solidFill>
                  <a:srgbClr val="FFFFFF"/>
                </a:solidFill>
                <a:latin typeface="+mn-ea"/>
                <a:cs typeface="+mn-ea"/>
              </a:rPr>
              <a:t> λ</a:t>
            </a:r>
            <a:r>
              <a:rPr lang="en-US" altLang="zh-CN" sz="1500" baseline="-25000" dirty="0">
                <a:ln>
                  <a:noFill/>
                  <a:prstDash val="sysDot"/>
                </a:ln>
                <a:solidFill>
                  <a:srgbClr val="FFFFFF"/>
                </a:solidFill>
                <a:latin typeface="+mn-ea"/>
                <a:cs typeface="+mn-ea"/>
              </a:rPr>
              <a:t>1，</a:t>
            </a:r>
            <a:r>
              <a:rPr lang="en-US" altLang="zh-CN" sz="1500" dirty="0">
                <a:ln>
                  <a:noFill/>
                  <a:prstDash val="sysDot"/>
                </a:ln>
                <a:solidFill>
                  <a:srgbClr val="FFFFFF"/>
                </a:solidFill>
                <a:latin typeface="+mn-ea"/>
                <a:cs typeface="+mn-ea"/>
              </a:rPr>
              <a:t>λ</a:t>
            </a:r>
            <a:r>
              <a:rPr lang="en-US" altLang="zh-CN" sz="1500" baseline="-25000" dirty="0">
                <a:ln>
                  <a:noFill/>
                  <a:prstDash val="sysDot"/>
                </a:ln>
                <a:solidFill>
                  <a:srgbClr val="FFFFFF"/>
                </a:solidFill>
                <a:latin typeface="+mn-ea"/>
                <a:cs typeface="+mn-ea"/>
              </a:rPr>
              <a:t>2，</a:t>
            </a:r>
            <a:r>
              <a:rPr lang="en-US" altLang="zh-CN" sz="1500" dirty="0">
                <a:ln>
                  <a:noFill/>
                  <a:prstDash val="sysDot"/>
                </a:ln>
                <a:solidFill>
                  <a:srgbClr val="FFFFFF"/>
                </a:solidFill>
                <a:latin typeface="+mn-ea"/>
                <a:cs typeface="+mn-ea"/>
              </a:rPr>
              <a:t>···，λ</a:t>
            </a:r>
            <a:r>
              <a:rPr lang="en-US" altLang="zh-CN" sz="1500" baseline="-25000" dirty="0">
                <a:ln>
                  <a:noFill/>
                  <a:prstDash val="sysDot"/>
                </a:ln>
                <a:solidFill>
                  <a:srgbClr val="FFFFFF"/>
                </a:solidFill>
                <a:latin typeface="+mn-ea"/>
                <a:cs typeface="+mn-ea"/>
              </a:rPr>
              <a:t>k</a:t>
            </a:r>
            <a:r>
              <a:rPr lang="en-US" altLang="zh-CN" sz="1500" dirty="0">
                <a:ln>
                  <a:noFill/>
                  <a:prstDash val="sysDot"/>
                </a:ln>
                <a:solidFill>
                  <a:srgbClr val="FFFFFF"/>
                </a:solidFill>
                <a:latin typeface="+mn-ea"/>
                <a:cs typeface="+mn-ea"/>
              </a:rPr>
              <a:t> </a:t>
            </a:r>
            <a:r>
              <a:rPr lang="zh-CN" altLang="en-US" sz="1500" dirty="0">
                <a:ln>
                  <a:noFill/>
                  <a:prstDash val="sysDot"/>
                </a:ln>
                <a:solidFill>
                  <a:srgbClr val="FFFFFF"/>
                </a:solidFill>
                <a:latin typeface="+mn-ea"/>
                <a:cs typeface="+mn-ea"/>
              </a:rPr>
              <a:t>，使得下式成立：</a:t>
            </a:r>
            <a:endParaRPr lang="zh-CN" altLang="en-US" sz="1500" dirty="0">
              <a:ln>
                <a:noFill/>
                <a:prstDash val="sysDot"/>
              </a:ln>
              <a:solidFill>
                <a:srgbClr val="FFFFFF"/>
              </a:solidFill>
              <a:latin typeface="+mn-ea"/>
              <a:cs typeface="+mn-ea"/>
            </a:endParaRPr>
          </a:p>
          <a:p>
            <a:pPr>
              <a:lnSpc>
                <a:spcPct val="150000"/>
              </a:lnSpc>
              <a:spcBef>
                <a:spcPct val="0"/>
              </a:spcBef>
              <a:spcAft>
                <a:spcPct val="0"/>
              </a:spcAft>
            </a:pPr>
            <a:r>
              <a:rPr lang="en-US" altLang="zh-CN" sz="1500" dirty="0">
                <a:ln>
                  <a:noFill/>
                  <a:prstDash val="sysDot"/>
                </a:ln>
                <a:solidFill>
                  <a:srgbClr val="FFFFFF"/>
                </a:solidFill>
                <a:latin typeface="+mn-ea"/>
                <a:cs typeface="+mn-ea"/>
              </a:rPr>
              <a:t>λ1x1+λ2x2+···+λkx</a:t>
            </a:r>
            <a:r>
              <a:rPr lang="en-US" altLang="zh-CN" sz="1500" dirty="0">
                <a:ln>
                  <a:noFill/>
                  <a:prstDash val="sysDot"/>
                </a:ln>
                <a:solidFill>
                  <a:srgbClr val="FFFFFF"/>
                </a:solidFill>
                <a:latin typeface="+mn-ea"/>
                <a:cs typeface="+mn-ea"/>
              </a:rPr>
              <a:t>k +</a:t>
            </a:r>
            <a:r>
              <a:rPr lang="en-US" altLang="en-US" sz="1500" dirty="0">
                <a:ln>
                  <a:noFill/>
                  <a:prstDash val="sysDot"/>
                </a:ln>
                <a:solidFill>
                  <a:srgbClr val="FFFFFF"/>
                </a:solidFill>
                <a:latin typeface="+mn-ea"/>
                <a:cs typeface="+mn-ea"/>
              </a:rPr>
              <a:t>µ</a:t>
            </a:r>
            <a:r>
              <a:rPr lang="en-US" altLang="zh-CN" sz="1500" dirty="0">
                <a:ln>
                  <a:noFill/>
                  <a:prstDash val="sysDot"/>
                </a:ln>
                <a:solidFill>
                  <a:srgbClr val="FFFFFF"/>
                </a:solidFill>
                <a:latin typeface="+mn-ea"/>
                <a:cs typeface="+mn-ea"/>
              </a:rPr>
              <a:t> =  0</a:t>
            </a:r>
            <a:r>
              <a:rPr lang="zh-CN" altLang="en-US" sz="1500" dirty="0">
                <a:ln>
                  <a:noFill/>
                  <a:prstDash val="sysDot"/>
                </a:ln>
                <a:solidFill>
                  <a:srgbClr val="FFFFFF"/>
                </a:solidFill>
                <a:latin typeface="+mn-ea"/>
                <a:cs typeface="+mn-ea"/>
              </a:rPr>
              <a:t>，</a:t>
            </a:r>
            <a:r>
              <a:rPr lang="en-US" altLang="zh-CN" sz="1500" dirty="0">
                <a:ln>
                  <a:noFill/>
                  <a:prstDash val="sysDot"/>
                </a:ln>
                <a:solidFill>
                  <a:srgbClr val="FFFFFF"/>
                </a:solidFill>
                <a:latin typeface="+mn-ea"/>
                <a:cs typeface="+mn-ea"/>
              </a:rPr>
              <a:t> </a:t>
            </a:r>
            <a:r>
              <a:rPr lang="zh-CN" altLang="en-US" sz="1500" dirty="0">
                <a:ln>
                  <a:noFill/>
                  <a:prstDash val="sysDot"/>
                </a:ln>
                <a:solidFill>
                  <a:srgbClr val="FFFFFF"/>
                </a:solidFill>
                <a:latin typeface="+mn-ea"/>
                <a:cs typeface="+mn-ea"/>
              </a:rPr>
              <a:t>（</a:t>
            </a:r>
            <a:r>
              <a:rPr lang="en-US" altLang="zh-CN" sz="1500" dirty="0">
                <a:ln>
                  <a:noFill/>
                  <a:prstDash val="sysDot"/>
                </a:ln>
                <a:solidFill>
                  <a:srgbClr val="FFFFFF"/>
                </a:solidFill>
                <a:latin typeface="+mn-ea"/>
                <a:cs typeface="+mn-ea"/>
              </a:rPr>
              <a:t>3.13</a:t>
            </a:r>
            <a:r>
              <a:rPr lang="zh-CN" altLang="en-US" sz="1500" dirty="0">
                <a:ln>
                  <a:noFill/>
                  <a:prstDash val="sysDot"/>
                </a:ln>
                <a:solidFill>
                  <a:srgbClr val="FFFFFF"/>
                </a:solidFill>
                <a:latin typeface="+mn-ea"/>
                <a:cs typeface="+mn-ea"/>
              </a:rPr>
              <a:t>）</a:t>
            </a:r>
            <a:endParaRPr lang="zh-CN" altLang="en-US" sz="1500" dirty="0">
              <a:ln>
                <a:noFill/>
                <a:prstDash val="sysDot"/>
              </a:ln>
              <a:solidFill>
                <a:srgbClr val="FFFFFF"/>
              </a:solidFill>
              <a:latin typeface="+mn-ea"/>
              <a:cs typeface="+mn-ea"/>
            </a:endParaRPr>
          </a:p>
          <a:p>
            <a:pPr>
              <a:lnSpc>
                <a:spcPct val="150000"/>
              </a:lnSpc>
              <a:spcBef>
                <a:spcPct val="0"/>
              </a:spcBef>
              <a:spcAft>
                <a:spcPct val="0"/>
              </a:spcAft>
            </a:pPr>
            <a:r>
              <a:rPr lang="zh-CN" altLang="en-US" sz="1500" dirty="0">
                <a:ln>
                  <a:noFill/>
                  <a:prstDash val="sysDot"/>
                </a:ln>
                <a:solidFill>
                  <a:srgbClr val="FFFFFF"/>
                </a:solidFill>
                <a:latin typeface="+mn-ea"/>
                <a:cs typeface="+mn-ea"/>
              </a:rPr>
              <a:t>则称解释变量</a:t>
            </a:r>
            <a:r>
              <a:rPr lang="en-US" altLang="zh-CN" sz="1500" dirty="0">
                <a:ln>
                  <a:noFill/>
                  <a:prstDash val="sysDot"/>
                </a:ln>
                <a:solidFill>
                  <a:srgbClr val="FFFFFF"/>
                </a:solidFill>
                <a:latin typeface="+mn-ea"/>
                <a:cs typeface="+mn-ea"/>
              </a:rPr>
              <a:t> x</a:t>
            </a:r>
            <a:r>
              <a:rPr lang="en-US" altLang="zh-CN" sz="1500" baseline="-25000" dirty="0">
                <a:ln>
                  <a:noFill/>
                  <a:prstDash val="sysDot"/>
                </a:ln>
                <a:solidFill>
                  <a:srgbClr val="FFFFFF"/>
                </a:solidFill>
                <a:latin typeface="+mn-ea"/>
                <a:cs typeface="+mn-ea"/>
              </a:rPr>
              <a:t>1</a:t>
            </a:r>
            <a:r>
              <a:rPr lang="en-US" altLang="zh-CN" sz="1500" dirty="0">
                <a:ln>
                  <a:noFill/>
                  <a:prstDash val="sysDot"/>
                </a:ln>
                <a:solidFill>
                  <a:srgbClr val="FFFFFF"/>
                </a:solidFill>
                <a:latin typeface="+mn-ea"/>
                <a:cs typeface="+mn-ea"/>
              </a:rPr>
              <a:t>x</a:t>
            </a:r>
            <a:r>
              <a:rPr lang="en-US" altLang="zh-CN" sz="1500" baseline="-25000" dirty="0">
                <a:ln>
                  <a:noFill/>
                  <a:prstDash val="sysDot"/>
                </a:ln>
                <a:solidFill>
                  <a:srgbClr val="FFFFFF"/>
                </a:solidFill>
                <a:latin typeface="+mn-ea"/>
                <a:cs typeface="+mn-ea"/>
              </a:rPr>
              <a:t>2</a:t>
            </a:r>
            <a:r>
              <a:rPr lang="en-US" altLang="zh-CN" sz="1500" dirty="0">
                <a:ln>
                  <a:noFill/>
                  <a:prstDash val="sysDot"/>
                </a:ln>
                <a:solidFill>
                  <a:srgbClr val="FFFFFF"/>
                </a:solidFill>
                <a:latin typeface="+mn-ea"/>
                <a:cs typeface="+mn-ea"/>
              </a:rPr>
              <a:t>···x</a:t>
            </a:r>
            <a:r>
              <a:rPr lang="en-US" altLang="zh-CN" sz="1500" baseline="-25000" dirty="0">
                <a:ln>
                  <a:noFill/>
                  <a:prstDash val="sysDot"/>
                </a:ln>
                <a:solidFill>
                  <a:srgbClr val="FFFFFF"/>
                </a:solidFill>
                <a:latin typeface="+mn-ea"/>
                <a:cs typeface="+mn-ea"/>
              </a:rPr>
              <a:t>k</a:t>
            </a:r>
            <a:r>
              <a:rPr lang="en-US" altLang="zh-CN" sz="1500" dirty="0">
                <a:ln>
                  <a:noFill/>
                  <a:prstDash val="sysDot"/>
                </a:ln>
                <a:solidFill>
                  <a:srgbClr val="FFFFFF"/>
                </a:solidFill>
                <a:latin typeface="+mn-ea"/>
                <a:cs typeface="+mn-ea"/>
              </a:rPr>
              <a:t> </a:t>
            </a:r>
            <a:r>
              <a:rPr lang="zh-CN" altLang="en-US" sz="1500" dirty="0">
                <a:ln>
                  <a:noFill/>
                  <a:prstDash val="sysDot"/>
                </a:ln>
                <a:solidFill>
                  <a:srgbClr val="FFFFFF"/>
                </a:solidFill>
                <a:latin typeface="+mn-ea"/>
                <a:cs typeface="+mn-ea"/>
              </a:rPr>
              <a:t>之间存在不完全共线性，其中</a:t>
            </a:r>
            <a:r>
              <a:rPr lang="en-US" altLang="zh-CN" sz="1500" dirty="0">
                <a:ln>
                  <a:noFill/>
                  <a:prstDash val="sysDot"/>
                </a:ln>
                <a:solidFill>
                  <a:srgbClr val="FFFFFF"/>
                </a:solidFill>
                <a:latin typeface="+mn-ea"/>
                <a:cs typeface="+mn-ea"/>
              </a:rPr>
              <a:t> μ </a:t>
            </a:r>
            <a:r>
              <a:rPr lang="zh-CN" altLang="en-US" sz="1500" dirty="0">
                <a:ln>
                  <a:noFill/>
                  <a:prstDash val="sysDot"/>
                </a:ln>
                <a:solidFill>
                  <a:srgbClr val="FFFFFF"/>
                </a:solidFill>
                <a:latin typeface="+mn-ea"/>
                <a:cs typeface="+mn-ea"/>
              </a:rPr>
              <a:t>为随机误差项。与完全共线性不同的是，不完全共线性反映出变量间是近似线性关系，而非函数关系。因而，不完全共线性也称近似的多重共线性，实际经济问题的大多数情况呈现这种情形。</a:t>
            </a:r>
            <a:endParaRPr lang="zh-CN" altLang="en-US" sz="1500" dirty="0">
              <a:ln>
                <a:noFill/>
                <a:prstDash val="sysDot"/>
              </a:ln>
              <a:solidFill>
                <a:srgbClr val="FFFFFF"/>
              </a:solidFill>
              <a:latin typeface="+mn-ea"/>
              <a:cs typeface="+mn-ea"/>
            </a:endParaRPr>
          </a:p>
        </p:txBody>
      </p:sp>
      <p:sp>
        <p:nvSpPr>
          <p:cNvPr id="5" name="矩形 4"/>
          <p:cNvSpPr/>
          <p:nvPr>
            <p:custDataLst>
              <p:tags r:id="rId4"/>
            </p:custDataLst>
          </p:nvPr>
        </p:nvSpPr>
        <p:spPr>
          <a:xfrm>
            <a:off x="7095490" y="2600960"/>
            <a:ext cx="4046855" cy="292671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无多重共线性是指解释变量</a:t>
            </a:r>
            <a:r>
              <a:rPr lang="en-US" altLang="zh-CN" sz="1500" dirty="0">
                <a:ln>
                  <a:noFill/>
                  <a:prstDash val="sysDot"/>
                </a:ln>
                <a:solidFill>
                  <a:schemeClr val="tx1">
                    <a:lumMod val="85000"/>
                    <a:lumOff val="15000"/>
                  </a:schemeClr>
                </a:solidFill>
                <a:latin typeface="+mn-ea"/>
                <a:cs typeface="+mn-ea"/>
              </a:rPr>
              <a:t> </a:t>
            </a:r>
            <a:r>
              <a:rPr lang="en-US" altLang="zh-CN" sz="1500" dirty="0">
                <a:ln>
                  <a:noFill/>
                  <a:prstDash val="sysDot"/>
                </a:ln>
                <a:solidFill>
                  <a:schemeClr val="tx1"/>
                </a:solidFill>
                <a:latin typeface="+mn-ea"/>
                <a:cs typeface="+mn-ea"/>
                <a:sym typeface="+mn-ea"/>
              </a:rPr>
              <a:t>x</a:t>
            </a:r>
            <a:r>
              <a:rPr lang="en-US" altLang="zh-CN" sz="1500" baseline="-25000" dirty="0">
                <a:ln>
                  <a:noFill/>
                  <a:prstDash val="sysDot"/>
                </a:ln>
                <a:solidFill>
                  <a:schemeClr val="tx1"/>
                </a:solidFill>
                <a:latin typeface="+mn-ea"/>
                <a:cs typeface="+mn-ea"/>
                <a:sym typeface="+mn-ea"/>
              </a:rPr>
              <a:t>1，</a:t>
            </a:r>
            <a:r>
              <a:rPr lang="en-US" altLang="zh-CN" sz="1500" dirty="0">
                <a:ln>
                  <a:noFill/>
                  <a:prstDash val="sysDot"/>
                </a:ln>
                <a:solidFill>
                  <a:schemeClr val="tx1"/>
                </a:solidFill>
                <a:latin typeface="+mn-ea"/>
                <a:cs typeface="+mn-ea"/>
                <a:sym typeface="+mn-ea"/>
              </a:rPr>
              <a:t>x</a:t>
            </a:r>
            <a:r>
              <a:rPr lang="en-US" altLang="zh-CN" sz="1500" baseline="-25000" dirty="0">
                <a:ln>
                  <a:noFill/>
                  <a:prstDash val="sysDot"/>
                </a:ln>
                <a:solidFill>
                  <a:schemeClr val="tx1"/>
                </a:solidFill>
                <a:latin typeface="+mn-ea"/>
                <a:cs typeface="+mn-ea"/>
                <a:sym typeface="+mn-ea"/>
              </a:rPr>
              <a:t>2，</a:t>
            </a:r>
            <a:r>
              <a:rPr lang="en-US" altLang="zh-CN" sz="1500" dirty="0">
                <a:ln>
                  <a:noFill/>
                  <a:prstDash val="sysDot"/>
                </a:ln>
                <a:solidFill>
                  <a:schemeClr val="tx1"/>
                </a:solidFill>
                <a:latin typeface="+mn-ea"/>
                <a:cs typeface="+mn-ea"/>
                <a:sym typeface="+mn-ea"/>
              </a:rPr>
              <a:t>···，x</a:t>
            </a:r>
            <a:r>
              <a:rPr lang="en-US" altLang="zh-CN" sz="1500" baseline="-25000" dirty="0">
                <a:ln>
                  <a:noFill/>
                  <a:prstDash val="sysDot"/>
                </a:ln>
                <a:solidFill>
                  <a:schemeClr val="tx1"/>
                </a:solidFill>
                <a:latin typeface="+mn-ea"/>
                <a:cs typeface="+mn-ea"/>
                <a:sym typeface="+mn-ea"/>
              </a:rPr>
              <a:t>k</a:t>
            </a:r>
            <a:r>
              <a:rPr lang="en-US" altLang="zh-CN" sz="1500" dirty="0">
                <a:ln>
                  <a:noFill/>
                  <a:prstDash val="sysDot"/>
                </a:ln>
                <a:solidFill>
                  <a:schemeClr val="tx1"/>
                </a:solidFill>
                <a:latin typeface="+mn-ea"/>
                <a:cs typeface="+mn-ea"/>
                <a:sym typeface="+mn-ea"/>
              </a:rPr>
              <a:t> </a:t>
            </a:r>
            <a:r>
              <a:rPr lang="en-US" altLang="zh-CN" sz="1500" dirty="0">
                <a:ln>
                  <a:noFill/>
                  <a:prstDash val="sysDot"/>
                </a:ln>
                <a:solidFill>
                  <a:schemeClr val="tx1">
                    <a:lumMod val="85000"/>
                    <a:lumOff val="15000"/>
                  </a:schemeClr>
                </a:solidFill>
                <a:latin typeface="+mn-ea"/>
                <a:cs typeface="+mn-ea"/>
              </a:rPr>
              <a:t> </a:t>
            </a:r>
            <a:r>
              <a:rPr lang="zh-CN" altLang="en-US" sz="1500" dirty="0">
                <a:ln>
                  <a:noFill/>
                  <a:prstDash val="sysDot"/>
                </a:ln>
                <a:solidFill>
                  <a:schemeClr val="tx1">
                    <a:lumMod val="85000"/>
                    <a:lumOff val="15000"/>
                  </a:schemeClr>
                </a:solidFill>
                <a:latin typeface="+mn-ea"/>
                <a:cs typeface="+mn-ea"/>
              </a:rPr>
              <a:t>之间，既不满足式（</a:t>
            </a:r>
            <a:r>
              <a:rPr lang="en-US" altLang="zh-CN" sz="1500" dirty="0">
                <a:ln>
                  <a:noFill/>
                  <a:prstDash val="sysDot"/>
                </a:ln>
                <a:solidFill>
                  <a:schemeClr val="tx1">
                    <a:lumMod val="85000"/>
                    <a:lumOff val="15000"/>
                  </a:schemeClr>
                </a:solidFill>
                <a:latin typeface="+mn-ea"/>
                <a:cs typeface="+mn-ea"/>
              </a:rPr>
              <a:t>3.12</a:t>
            </a:r>
            <a:r>
              <a:rPr lang="zh-CN" altLang="en-US" sz="1500" dirty="0">
                <a:ln>
                  <a:noFill/>
                  <a:prstDash val="sysDot"/>
                </a:ln>
                <a:solidFill>
                  <a:schemeClr val="tx1">
                    <a:lumMod val="85000"/>
                    <a:lumOff val="15000"/>
                  </a:schemeClr>
                </a:solidFill>
                <a:latin typeface="+mn-ea"/>
                <a:cs typeface="+mn-ea"/>
              </a:rPr>
              <a:t>），也不满足式（</a:t>
            </a:r>
            <a:r>
              <a:rPr lang="en-US" altLang="zh-CN" sz="1500" dirty="0">
                <a:ln>
                  <a:noFill/>
                  <a:prstDash val="sysDot"/>
                </a:ln>
                <a:solidFill>
                  <a:schemeClr val="tx1">
                    <a:lumMod val="85000"/>
                    <a:lumOff val="15000"/>
                  </a:schemeClr>
                </a:solidFill>
                <a:latin typeface="+mn-ea"/>
                <a:cs typeface="+mn-ea"/>
              </a:rPr>
              <a:t>3.13</a:t>
            </a:r>
            <a:r>
              <a:rPr lang="zh-CN" altLang="en-US" sz="1500" dirty="0">
                <a:ln>
                  <a:noFill/>
                  <a:prstDash val="sysDot"/>
                </a:ln>
                <a:solidFill>
                  <a:schemeClr val="tx1">
                    <a:lumMod val="85000"/>
                    <a:lumOff val="15000"/>
                  </a:schemeClr>
                </a:solidFill>
                <a:latin typeface="+mn-ea"/>
                <a:cs typeface="+mn-ea"/>
              </a:rPr>
              <a:t>）的情形。矩阵</a:t>
            </a:r>
            <a:r>
              <a:rPr lang="en-US" altLang="zh-CN" sz="1500" dirty="0">
                <a:ln>
                  <a:noFill/>
                  <a:prstDash val="sysDot"/>
                </a:ln>
                <a:solidFill>
                  <a:schemeClr val="tx1">
                    <a:lumMod val="85000"/>
                    <a:lumOff val="15000"/>
                  </a:schemeClr>
                </a:solidFill>
                <a:latin typeface="+mn-ea"/>
                <a:cs typeface="+mn-ea"/>
              </a:rPr>
              <a:t> X </a:t>
            </a:r>
            <a:r>
              <a:rPr lang="zh-CN" altLang="en-US" sz="1500" dirty="0">
                <a:ln>
                  <a:noFill/>
                  <a:prstDash val="sysDot"/>
                </a:ln>
                <a:solidFill>
                  <a:schemeClr val="tx1">
                    <a:lumMod val="85000"/>
                    <a:lumOff val="15000"/>
                  </a:schemeClr>
                </a:solidFill>
                <a:latin typeface="+mn-ea"/>
                <a:cs typeface="+mn-ea"/>
              </a:rPr>
              <a:t>为满秩矩阵，即</a:t>
            </a:r>
            <a:r>
              <a:rPr lang="en-US" altLang="zh-CN" sz="1500" dirty="0">
                <a:ln>
                  <a:noFill/>
                  <a:prstDash val="sysDot"/>
                </a:ln>
                <a:solidFill>
                  <a:schemeClr val="tx1">
                    <a:lumMod val="85000"/>
                    <a:lumOff val="15000"/>
                  </a:schemeClr>
                </a:solidFill>
                <a:latin typeface="+mn-ea"/>
                <a:cs typeface="+mn-ea"/>
              </a:rPr>
              <a:t> rank 1(</a:t>
            </a:r>
            <a:r>
              <a:rPr lang="en-US" altLang="zh-CN" sz="1500" dirty="0">
                <a:ln>
                  <a:noFill/>
                  <a:prstDash val="sysDot"/>
                </a:ln>
                <a:solidFill>
                  <a:schemeClr val="tx1">
                    <a:lumMod val="85000"/>
                    <a:lumOff val="15000"/>
                  </a:schemeClr>
                </a:solidFill>
                <a:latin typeface="+mn-ea"/>
                <a:cs typeface="+mn-ea"/>
              </a:rPr>
              <a:t>X) =k +1</a:t>
            </a:r>
            <a:r>
              <a:rPr lang="zh-CN" altLang="en-US" sz="1500" dirty="0">
                <a:ln>
                  <a:noFill/>
                  <a:prstDash val="sysDot"/>
                </a:ln>
                <a:solidFill>
                  <a:schemeClr val="tx1">
                    <a:lumMod val="85000"/>
                    <a:lumOff val="15000"/>
                  </a:schemeClr>
                </a:solidFill>
                <a:latin typeface="+mn-ea"/>
                <a:cs typeface="+mn-ea"/>
              </a:rPr>
              <a:t>。应该注意到，解释变量</a:t>
            </a:r>
            <a:r>
              <a:rPr lang="en-US" altLang="zh-CN" sz="1500" dirty="0">
                <a:ln>
                  <a:noFill/>
                  <a:prstDash val="sysDot"/>
                </a:ln>
                <a:latin typeface="+mn-ea"/>
                <a:cs typeface="+mn-ea"/>
                <a:sym typeface="+mn-ea"/>
              </a:rPr>
              <a:t>x</a:t>
            </a:r>
            <a:r>
              <a:rPr lang="en-US" altLang="zh-CN" sz="1500" baseline="-25000" dirty="0">
                <a:ln>
                  <a:noFill/>
                  <a:prstDash val="sysDot"/>
                </a:ln>
                <a:latin typeface="+mn-ea"/>
                <a:cs typeface="+mn-ea"/>
                <a:sym typeface="+mn-ea"/>
              </a:rPr>
              <a:t>1，</a:t>
            </a:r>
            <a:r>
              <a:rPr lang="en-US" altLang="zh-CN" sz="1500" dirty="0">
                <a:ln>
                  <a:noFill/>
                  <a:prstDash val="sysDot"/>
                </a:ln>
                <a:latin typeface="+mn-ea"/>
                <a:cs typeface="+mn-ea"/>
                <a:sym typeface="+mn-ea"/>
              </a:rPr>
              <a:t>x</a:t>
            </a:r>
            <a:r>
              <a:rPr lang="en-US" altLang="zh-CN" sz="1500" baseline="-25000" dirty="0">
                <a:ln>
                  <a:noFill/>
                  <a:prstDash val="sysDot"/>
                </a:ln>
                <a:latin typeface="+mn-ea"/>
                <a:cs typeface="+mn-ea"/>
                <a:sym typeface="+mn-ea"/>
              </a:rPr>
              <a:t>2，</a:t>
            </a:r>
            <a:r>
              <a:rPr lang="en-US" altLang="zh-CN" sz="1500" dirty="0">
                <a:ln>
                  <a:noFill/>
                  <a:prstDash val="sysDot"/>
                </a:ln>
                <a:latin typeface="+mn-ea"/>
                <a:cs typeface="+mn-ea"/>
                <a:sym typeface="+mn-ea"/>
              </a:rPr>
              <a:t>···，x</a:t>
            </a:r>
            <a:r>
              <a:rPr lang="en-US" altLang="zh-CN" sz="1500" baseline="-25000" dirty="0">
                <a:ln>
                  <a:noFill/>
                  <a:prstDash val="sysDot"/>
                </a:ln>
                <a:latin typeface="+mn-ea"/>
                <a:cs typeface="+mn-ea"/>
                <a:sym typeface="+mn-ea"/>
              </a:rPr>
              <a:t>k</a:t>
            </a:r>
            <a:r>
              <a:rPr lang="en-US" altLang="zh-CN" sz="1500" dirty="0">
                <a:ln>
                  <a:noFill/>
                  <a:prstDash val="sysDot"/>
                </a:ln>
                <a:solidFill>
                  <a:schemeClr val="tx1">
                    <a:lumMod val="85000"/>
                    <a:lumOff val="15000"/>
                  </a:schemeClr>
                </a:solidFill>
                <a:latin typeface="+mn-ea"/>
                <a:cs typeface="+mn-ea"/>
              </a:rPr>
              <a:t> </a:t>
            </a:r>
            <a:r>
              <a:rPr lang="zh-CN" altLang="en-US" sz="1500" dirty="0">
                <a:ln>
                  <a:noFill/>
                  <a:prstDash val="sysDot"/>
                </a:ln>
                <a:solidFill>
                  <a:schemeClr val="tx1">
                    <a:lumMod val="85000"/>
                    <a:lumOff val="15000"/>
                  </a:schemeClr>
                </a:solidFill>
                <a:latin typeface="+mn-ea"/>
                <a:cs typeface="+mn-ea"/>
              </a:rPr>
              <a:t>之间不存在线性相关，并不说明不存在非线性相关。由于各解释变量</a:t>
            </a:r>
            <a:r>
              <a:rPr lang="en-US" altLang="zh-CN" sz="1500" dirty="0">
                <a:ln>
                  <a:noFill/>
                  <a:prstDash val="sysDot"/>
                </a:ln>
                <a:latin typeface="+mn-ea"/>
                <a:cs typeface="+mn-ea"/>
                <a:sym typeface="+mn-ea"/>
              </a:rPr>
              <a:t>x</a:t>
            </a:r>
            <a:r>
              <a:rPr lang="en-US" altLang="zh-CN" sz="1500" baseline="-25000" dirty="0">
                <a:ln>
                  <a:noFill/>
                  <a:prstDash val="sysDot"/>
                </a:ln>
                <a:latin typeface="+mn-ea"/>
                <a:cs typeface="+mn-ea"/>
                <a:sym typeface="+mn-ea"/>
              </a:rPr>
              <a:t>1，</a:t>
            </a:r>
            <a:r>
              <a:rPr lang="en-US" altLang="zh-CN" sz="1500" dirty="0">
                <a:ln>
                  <a:noFill/>
                  <a:prstDash val="sysDot"/>
                </a:ln>
                <a:latin typeface="+mn-ea"/>
                <a:cs typeface="+mn-ea"/>
                <a:sym typeface="+mn-ea"/>
              </a:rPr>
              <a:t>x</a:t>
            </a:r>
            <a:r>
              <a:rPr lang="en-US" altLang="zh-CN" sz="1500" baseline="-25000" dirty="0">
                <a:ln>
                  <a:noFill/>
                  <a:prstDash val="sysDot"/>
                </a:ln>
                <a:latin typeface="+mn-ea"/>
                <a:cs typeface="+mn-ea"/>
                <a:sym typeface="+mn-ea"/>
              </a:rPr>
              <a:t>2，</a:t>
            </a:r>
            <a:r>
              <a:rPr lang="en-US" altLang="zh-CN" sz="1500" dirty="0">
                <a:ln>
                  <a:noFill/>
                  <a:prstDash val="sysDot"/>
                </a:ln>
                <a:latin typeface="+mn-ea"/>
                <a:cs typeface="+mn-ea"/>
                <a:sym typeface="+mn-ea"/>
              </a:rPr>
              <a:t>···，x</a:t>
            </a:r>
            <a:r>
              <a:rPr lang="en-US" altLang="zh-CN" sz="1500" baseline="-25000" dirty="0">
                <a:ln>
                  <a:noFill/>
                  <a:prstDash val="sysDot"/>
                </a:ln>
                <a:latin typeface="+mn-ea"/>
                <a:cs typeface="+mn-ea"/>
                <a:sym typeface="+mn-ea"/>
              </a:rPr>
              <a:t>k</a:t>
            </a:r>
            <a:r>
              <a:rPr lang="en-US" altLang="zh-CN" sz="1500" dirty="0">
                <a:ln>
                  <a:noFill/>
                  <a:prstDash val="sysDot"/>
                </a:ln>
                <a:solidFill>
                  <a:schemeClr val="tx1">
                    <a:lumMod val="85000"/>
                    <a:lumOff val="15000"/>
                  </a:schemeClr>
                </a:solidFill>
                <a:latin typeface="+mn-ea"/>
                <a:cs typeface="+mn-ea"/>
              </a:rPr>
              <a:t> </a:t>
            </a:r>
            <a:r>
              <a:rPr lang="zh-CN" altLang="en-US" sz="1500" dirty="0">
                <a:ln>
                  <a:noFill/>
                  <a:prstDash val="sysDot"/>
                </a:ln>
                <a:solidFill>
                  <a:schemeClr val="tx1">
                    <a:lumMod val="85000"/>
                    <a:lumOff val="15000"/>
                  </a:schemeClr>
                </a:solidFill>
                <a:latin typeface="+mn-ea"/>
                <a:cs typeface="+mn-ea"/>
              </a:rPr>
              <a:t>之间往往在时间上存在同向变动趋势，且存在不同程度的关联度，因此无多重共线性的情形一般很少。</a:t>
            </a:r>
            <a:endParaRPr lang="zh-CN" altLang="en-US" sz="1500" dirty="0">
              <a:ln>
                <a:noFill/>
                <a:prstDash val="sysDot"/>
              </a:ln>
              <a:solidFill>
                <a:schemeClr val="tx1">
                  <a:lumMod val="85000"/>
                  <a:lumOff val="15000"/>
                </a:schemeClr>
              </a:solidFill>
              <a:latin typeface="+mn-ea"/>
              <a:cs typeface="+mn-ea"/>
            </a:endParaRPr>
          </a:p>
        </p:txBody>
      </p:sp>
      <p:pic>
        <p:nvPicPr>
          <p:cNvPr id="10" name="图形 9"/>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439169" y="1792033"/>
            <a:ext cx="497531" cy="665927"/>
          </a:xfrm>
          <a:prstGeom prst="rect">
            <a:avLst/>
          </a:prstGeom>
        </p:spPr>
      </p:pic>
      <p:sp>
        <p:nvSpPr>
          <p:cNvPr id="44" name="标题"/>
          <p:cNvSpPr txBox="1"/>
          <p:nvPr>
            <p:custDataLst>
              <p:tags r:id="rId8"/>
            </p:custDataLst>
          </p:nvPr>
        </p:nvSpPr>
        <p:spPr>
          <a:xfrm>
            <a:off x="1888883" y="1683899"/>
            <a:ext cx="3504695" cy="882019"/>
          </a:xfrm>
          <a:prstGeom prst="rect">
            <a:avLst/>
          </a:prstGeom>
          <a:noFill/>
        </p:spPr>
        <p:txBody>
          <a:bodyPr wrap="square" lIns="0" tIns="0" rIns="0" bIns="0" rtlCol="0" anchor="ctr">
            <a:noAutofit/>
          </a:bodyPr>
          <a:p>
            <a:pPr algn="l"/>
            <a:r>
              <a:rPr lang="en-US" altLang="zh-CN" sz="2000" b="1" spc="300" dirty="0">
                <a:solidFill>
                  <a:srgbClr val="FFFFFF"/>
                </a:solidFill>
                <a:latin typeface="+mn-ea"/>
              </a:rPr>
              <a:t>2. </a:t>
            </a:r>
            <a:r>
              <a:rPr lang="zh-CN" altLang="en-US" sz="2000" b="1" spc="300" dirty="0">
                <a:solidFill>
                  <a:srgbClr val="FFFFFF"/>
                </a:solidFill>
                <a:latin typeface="+mn-ea"/>
              </a:rPr>
              <a:t>不完全共线性</a:t>
            </a:r>
            <a:endParaRPr lang="zh-CN" altLang="en-US" sz="2000" b="1" spc="300" dirty="0">
              <a:solidFill>
                <a:srgbClr val="FFFFFF"/>
              </a:solidFill>
              <a:latin typeface="+mn-ea"/>
            </a:endParaRPr>
          </a:p>
        </p:txBody>
      </p:sp>
      <p:sp>
        <p:nvSpPr>
          <p:cNvPr id="8" name="标题"/>
          <p:cNvSpPr txBox="1"/>
          <p:nvPr>
            <p:custDataLst>
              <p:tags r:id="rId9"/>
            </p:custDataLst>
          </p:nvPr>
        </p:nvSpPr>
        <p:spPr>
          <a:xfrm>
            <a:off x="7637494" y="1683899"/>
            <a:ext cx="3504695" cy="882019"/>
          </a:xfrm>
          <a:prstGeom prst="rect">
            <a:avLst/>
          </a:prstGeom>
          <a:noFill/>
        </p:spPr>
        <p:txBody>
          <a:bodyPr wrap="square" lIns="0" tIns="0" rIns="0" bIns="0" rtlCol="0" anchor="ctr">
            <a:noAutofit/>
          </a:bodyPr>
          <a:p>
            <a:pPr algn="l"/>
            <a:r>
              <a:rPr lang="en-US" altLang="zh-CN" sz="2000" b="1" spc="300" dirty="0">
                <a:solidFill>
                  <a:schemeClr val="accent2"/>
                </a:solidFill>
                <a:latin typeface="+mn-ea"/>
              </a:rPr>
              <a:t>3. </a:t>
            </a:r>
            <a:r>
              <a:rPr lang="zh-CN" altLang="en-US" sz="2000" b="1" spc="300" dirty="0">
                <a:solidFill>
                  <a:schemeClr val="accent2"/>
                </a:solidFill>
                <a:latin typeface="+mn-ea"/>
              </a:rPr>
              <a:t>无多重共线性</a:t>
            </a:r>
            <a:endParaRPr lang="zh-CN" altLang="en-US" sz="2000" b="1" spc="300" dirty="0">
              <a:solidFill>
                <a:schemeClr val="accent2"/>
              </a:solidFill>
              <a:latin typeface="+mn-ea"/>
            </a:endParaRPr>
          </a:p>
        </p:txBody>
      </p:sp>
      <p:pic>
        <p:nvPicPr>
          <p:cNvPr id="9" name="图片 8" descr="333438303937363b333438313037303bb6a8cebbb2fac6b7"/>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095657" y="1788526"/>
            <a:ext cx="621914" cy="621914"/>
          </a:xfrm>
          <a:prstGeom prst="rect">
            <a:avLst/>
          </a:prstGeom>
        </p:spPr>
      </p:pic>
    </p:spTree>
    <p:custDataLst>
      <p:tags r:id="rId13"/>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9469755" cy="14427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（二）基于文氏图的多重共线性定义及分类</a:t>
            </a:r>
            <a:r>
              <a:rPr lang="en-US" altLang="zh-CN" sz="2800">
                <a:solidFill>
                  <a:schemeClr val="accent1"/>
                </a:solidFill>
              </a:rPr>
              <a:t>——</a:t>
            </a:r>
            <a:r>
              <a:rPr lang="zh-CN" altLang="en-US" sz="2800">
                <a:solidFill>
                  <a:schemeClr val="accent1"/>
                </a:solidFill>
              </a:rPr>
              <a:t>以二元线性回归模型为例</a:t>
            </a:r>
            <a:endParaRPr lang="zh-CN" altLang="en-US" sz="2800">
              <a:solidFill>
                <a:schemeClr val="accent1"/>
              </a:solidFill>
            </a:endParaRPr>
          </a:p>
        </p:txBody>
      </p:sp>
      <p:sp>
        <p:nvSpPr>
          <p:cNvPr id="3" name="文本框 2"/>
          <p:cNvSpPr txBox="1"/>
          <p:nvPr/>
        </p:nvSpPr>
        <p:spPr>
          <a:xfrm>
            <a:off x="1821180" y="1852295"/>
            <a:ext cx="5139055" cy="2999740"/>
          </a:xfrm>
          <a:prstGeom prst="rect">
            <a:avLst/>
          </a:prstGeom>
          <a:noFill/>
        </p:spPr>
        <p:txBody>
          <a:bodyPr wrap="square" rtlCol="0">
            <a:spAutoFit/>
          </a:bodyPr>
          <a:p>
            <a:pPr indent="0" fontAlgn="auto">
              <a:lnSpc>
                <a:spcPct val="150000"/>
              </a:lnSpc>
            </a:pPr>
            <a:r>
              <a:rPr lang="en-US" altLang="zh-CN">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1. </a:t>
            </a:r>
            <a:r>
              <a:rPr lang="zh-CN" altLang="en-US">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完全共线性</a:t>
            </a:r>
            <a:endParaRPr lang="zh-CN" altLang="en-US">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假设线性回归模型有两个解释变量</a:t>
            </a:r>
            <a:r>
              <a:rPr lang="en-US" altLang="zh-CN">
                <a:latin typeface="宋体" panose="02010600030101010101" pitchFamily="2" charset="-122"/>
                <a:ea typeface="宋体" panose="02010600030101010101" pitchFamily="2" charset="-122"/>
                <a:cs typeface="宋体" panose="02010600030101010101" pitchFamily="2" charset="-122"/>
              </a:rPr>
              <a:t> x</a:t>
            </a:r>
            <a:r>
              <a:rPr lang="en-US" altLang="zh-CN" baseline="-25000">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x</a:t>
            </a:r>
            <a:r>
              <a:rPr lang="en-US" altLang="zh-CN" baseline="-25000">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，各自代表相应的变量信息。若存在常数</a:t>
            </a:r>
            <a:r>
              <a:rPr lang="en-US" altLang="zh-CN">
                <a:latin typeface="宋体" panose="02010600030101010101" pitchFamily="2" charset="-122"/>
                <a:ea typeface="宋体" panose="02010600030101010101" pitchFamily="2" charset="-122"/>
                <a:cs typeface="宋体" panose="02010600030101010101" pitchFamily="2" charset="-122"/>
              </a:rPr>
              <a:t>λ</a:t>
            </a:r>
            <a:r>
              <a:rPr lang="en-US" altLang="zh-CN" baseline="-25000">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λ</a:t>
            </a:r>
            <a:r>
              <a:rPr lang="en-US" altLang="zh-CN" baseline="-25000">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，满足</a:t>
            </a:r>
            <a:r>
              <a:rPr lang="en-US" altLang="zh-CN">
                <a:latin typeface="宋体" panose="02010600030101010101" pitchFamily="2" charset="-122"/>
                <a:ea typeface="宋体" panose="02010600030101010101" pitchFamily="2" charset="-122"/>
                <a:cs typeface="宋体" panose="02010600030101010101" pitchFamily="2" charset="-122"/>
              </a:rPr>
              <a:t> λ</a:t>
            </a:r>
            <a:r>
              <a:rPr lang="en-US" altLang="zh-CN" baseline="-25000">
                <a:latin typeface="宋体" panose="02010600030101010101" pitchFamily="2" charset="-122"/>
                <a:ea typeface="宋体" panose="02010600030101010101" pitchFamily="2" charset="-122"/>
                <a:cs typeface="宋体" panose="02010600030101010101" pitchFamily="2" charset="-122"/>
              </a:rPr>
              <a:t>1</a:t>
            </a:r>
            <a:r>
              <a:rPr lang="en-US" altLang="zh-CN">
                <a:latin typeface="宋体" panose="02010600030101010101" pitchFamily="2" charset="-122"/>
                <a:ea typeface="宋体" panose="02010600030101010101" pitchFamily="2" charset="-122"/>
                <a:cs typeface="宋体" panose="02010600030101010101" pitchFamily="2" charset="-122"/>
              </a:rPr>
              <a:t>x</a:t>
            </a:r>
            <a:r>
              <a:rPr lang="en-US" altLang="zh-CN" baseline="-25000">
                <a:latin typeface="宋体" panose="02010600030101010101" pitchFamily="2" charset="-122"/>
                <a:ea typeface="宋体" panose="02010600030101010101" pitchFamily="2" charset="-122"/>
                <a:cs typeface="宋体" panose="02010600030101010101" pitchFamily="2" charset="-122"/>
              </a:rPr>
              <a:t>1</a:t>
            </a:r>
            <a:r>
              <a:rPr lang="en-US" altLang="zh-CN">
                <a:latin typeface="宋体" panose="02010600030101010101" pitchFamily="2" charset="-122"/>
                <a:ea typeface="宋体" panose="02010600030101010101" pitchFamily="2" charset="-122"/>
                <a:cs typeface="宋体" panose="02010600030101010101" pitchFamily="2" charset="-122"/>
              </a:rPr>
              <a:t>+λ</a:t>
            </a:r>
            <a:r>
              <a:rPr lang="en-US" altLang="zh-CN" baseline="-25000">
                <a:latin typeface="宋体" panose="02010600030101010101" pitchFamily="2" charset="-122"/>
                <a:ea typeface="宋体" panose="02010600030101010101" pitchFamily="2" charset="-122"/>
                <a:cs typeface="宋体" panose="02010600030101010101" pitchFamily="2" charset="-122"/>
              </a:rPr>
              <a:t>2</a:t>
            </a:r>
            <a:r>
              <a:rPr lang="en-US" altLang="zh-CN">
                <a:latin typeface="宋体" panose="02010600030101010101" pitchFamily="2" charset="-122"/>
                <a:ea typeface="宋体" panose="02010600030101010101" pitchFamily="2" charset="-122"/>
                <a:cs typeface="宋体" panose="02010600030101010101" pitchFamily="2" charset="-122"/>
              </a:rPr>
              <a:t>x</a:t>
            </a:r>
            <a:r>
              <a:rPr lang="en-US" altLang="zh-CN" baseline="-25000">
                <a:latin typeface="宋体" panose="02010600030101010101" pitchFamily="2" charset="-122"/>
                <a:ea typeface="宋体" panose="02010600030101010101" pitchFamily="2" charset="-122"/>
                <a:cs typeface="宋体" panose="02010600030101010101" pitchFamily="2" charset="-122"/>
              </a:rPr>
              <a:t>2</a:t>
            </a:r>
            <a:r>
              <a:rPr lang="en-US" altLang="zh-CN">
                <a:latin typeface="宋体" panose="02010600030101010101" pitchFamily="2" charset="-122"/>
                <a:ea typeface="宋体" panose="02010600030101010101" pitchFamily="2" charset="-122"/>
                <a:cs typeface="宋体" panose="02010600030101010101" pitchFamily="2" charset="-122"/>
              </a:rPr>
              <a:t>= 0</a:t>
            </a:r>
            <a:r>
              <a:rPr lang="zh-CN" altLang="en-US">
                <a:latin typeface="宋体" panose="02010600030101010101" pitchFamily="2" charset="-122"/>
                <a:ea typeface="宋体" panose="02010600030101010101" pitchFamily="2" charset="-122"/>
                <a:cs typeface="宋体" panose="02010600030101010101" pitchFamily="2" charset="-122"/>
              </a:rPr>
              <a:t>，即解释变量</a:t>
            </a:r>
            <a:r>
              <a:rPr lang="en-US" altLang="zh-CN">
                <a:latin typeface="宋体" panose="02010600030101010101" pitchFamily="2" charset="-122"/>
                <a:ea typeface="宋体" panose="02010600030101010101" pitchFamily="2" charset="-122"/>
                <a:cs typeface="宋体" panose="02010600030101010101" pitchFamily="2" charset="-122"/>
              </a:rPr>
              <a:t> x</a:t>
            </a:r>
            <a:r>
              <a:rPr lang="en-US" altLang="zh-CN" baseline="-25000">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x</a:t>
            </a:r>
            <a:r>
              <a:rPr lang="en-US" altLang="zh-CN" baseline="-25000">
                <a:latin typeface="宋体" panose="02010600030101010101" pitchFamily="2" charset="-122"/>
                <a:ea typeface="宋体" panose="02010600030101010101" pitchFamily="2" charset="-122"/>
                <a:cs typeface="宋体" panose="02010600030101010101" pitchFamily="2" charset="-122"/>
              </a:rPr>
              <a:t>2</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之间存在完全共线性。用文氏图可表示，如图</a:t>
            </a:r>
            <a:r>
              <a:rPr lang="en-US" altLang="zh-CN">
                <a:latin typeface="宋体" panose="02010600030101010101" pitchFamily="2" charset="-122"/>
                <a:ea typeface="宋体" panose="02010600030101010101" pitchFamily="2" charset="-122"/>
                <a:cs typeface="宋体" panose="02010600030101010101" pitchFamily="2" charset="-122"/>
              </a:rPr>
              <a:t> 3-2 </a:t>
            </a:r>
            <a:r>
              <a:rPr lang="zh-CN" altLang="en-US">
                <a:latin typeface="宋体" panose="02010600030101010101" pitchFamily="2" charset="-122"/>
                <a:ea typeface="宋体" panose="02010600030101010101" pitchFamily="2" charset="-122"/>
                <a:cs typeface="宋体" panose="02010600030101010101" pitchFamily="2" charset="-122"/>
              </a:rPr>
              <a:t>所示，说明变量</a:t>
            </a:r>
            <a:r>
              <a:rPr lang="en-US" altLang="zh-CN">
                <a:latin typeface="宋体" panose="02010600030101010101" pitchFamily="2" charset="-122"/>
                <a:ea typeface="宋体" panose="02010600030101010101" pitchFamily="2" charset="-122"/>
                <a:cs typeface="宋体" panose="02010600030101010101" pitchFamily="2" charset="-122"/>
              </a:rPr>
              <a:t> x</a:t>
            </a:r>
            <a:r>
              <a:rPr lang="en-US" altLang="zh-CN" baseline="-25000">
                <a:latin typeface="宋体" panose="02010600030101010101" pitchFamily="2" charset="-122"/>
                <a:ea typeface="宋体" panose="02010600030101010101" pitchFamily="2" charset="-122"/>
                <a:cs typeface="宋体" panose="02010600030101010101" pitchFamily="2" charset="-122"/>
              </a:rPr>
              <a:t>1</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反映的信息和</a:t>
            </a:r>
            <a:r>
              <a:rPr lang="en-US" altLang="zh-CN">
                <a:latin typeface="宋体" panose="02010600030101010101" pitchFamily="2" charset="-122"/>
                <a:ea typeface="宋体" panose="02010600030101010101" pitchFamily="2" charset="-122"/>
                <a:cs typeface="宋体" panose="02010600030101010101" pitchFamily="2" charset="-122"/>
              </a:rPr>
              <a:t> x</a:t>
            </a:r>
            <a:r>
              <a:rPr lang="en-US" altLang="zh-CN" baseline="-25000">
                <a:latin typeface="宋体" panose="02010600030101010101" pitchFamily="2" charset="-122"/>
                <a:ea typeface="宋体" panose="02010600030101010101" pitchFamily="2" charset="-122"/>
                <a:cs typeface="宋体" panose="02010600030101010101" pitchFamily="2" charset="-122"/>
              </a:rPr>
              <a:t>2</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反映的信息，虽然形式不同，但两者的信息是完全重复的。</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7258050" y="1995805"/>
            <a:ext cx="3327400" cy="319278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44270" y="1721485"/>
            <a:ext cx="5186045" cy="3415030"/>
          </a:xfrm>
          <a:prstGeom prst="rect">
            <a:avLst/>
          </a:prstGeom>
          <a:noFill/>
        </p:spPr>
        <p:txBody>
          <a:bodyPr wrap="square" rtlCol="0">
            <a:spAutoFit/>
          </a:bodyPr>
          <a:p>
            <a:pPr indent="0" fontAlgn="auto">
              <a:lnSpc>
                <a:spcPct val="150000"/>
              </a:lnSpc>
            </a:pPr>
            <a:r>
              <a:rPr lang="en-US" altLang="zh-CN">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2. </a:t>
            </a:r>
            <a:r>
              <a:rPr lang="zh-CN" altLang="en-US">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不完全共线性</a:t>
            </a:r>
            <a:endParaRPr lang="zh-CN" altLang="en-US">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假设线性回归模型有两个解释变量</a:t>
            </a:r>
            <a:r>
              <a:rPr lang="en-US" altLang="zh-CN">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zh-CN" altLang="en-US">
                <a:latin typeface="宋体" panose="02010600030101010101" pitchFamily="2" charset="-122"/>
                <a:ea typeface="宋体" panose="02010600030101010101" pitchFamily="2" charset="-122"/>
                <a:cs typeface="宋体" panose="02010600030101010101" pitchFamily="2" charset="-122"/>
              </a:rPr>
              <a:t>各自代表相应的变量信息。若存在常数</a:t>
            </a:r>
            <a:r>
              <a:rPr lang="en-US" altLang="zh-CN">
                <a:latin typeface="宋体" panose="02010600030101010101" pitchFamily="2" charset="-122"/>
                <a:ea typeface="宋体" panose="02010600030101010101" pitchFamily="2" charset="-122"/>
                <a:cs typeface="宋体" panose="02010600030101010101" pitchFamily="2" charset="-122"/>
              </a:rPr>
              <a:t>λ</a:t>
            </a:r>
            <a:r>
              <a:rPr lang="en-US" altLang="zh-CN" baseline="-25000">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λ</a:t>
            </a:r>
            <a:r>
              <a:rPr lang="en-US" altLang="zh-CN" baseline="-25000">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，满足</a:t>
            </a:r>
            <a:r>
              <a:rPr lang="en-US" altLang="zh-CN">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sym typeface="+mn-ea"/>
              </a:rPr>
              <a:t>λ</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en-US" altLang="zh-CN">
                <a:latin typeface="宋体" panose="02010600030101010101" pitchFamily="2" charset="-122"/>
                <a:ea typeface="宋体" panose="02010600030101010101" pitchFamily="2" charset="-122"/>
                <a:cs typeface="宋体" panose="02010600030101010101" pitchFamily="2" charset="-122"/>
                <a:sym typeface="+mn-ea"/>
              </a:rPr>
              <a:t>+λ</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  </a:t>
            </a:r>
            <a:r>
              <a:rPr lang="en-US" altLang="zh-CN">
                <a:latin typeface="宋体" panose="02010600030101010101" pitchFamily="2" charset="-122"/>
                <a:ea typeface="宋体" panose="02010600030101010101" pitchFamily="2" charset="-122"/>
                <a:cs typeface="宋体" panose="02010600030101010101" pitchFamily="2" charset="-122"/>
                <a:sym typeface="+mn-ea"/>
              </a:rPr>
              <a:t>+</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  </a:t>
            </a:r>
            <a:r>
              <a:rPr lang="en-US" altLang="en-US">
                <a:latin typeface="宋体" panose="02010600030101010101" pitchFamily="2" charset="-122"/>
                <a:ea typeface="宋体" panose="02010600030101010101" pitchFamily="2" charset="-122"/>
                <a:cs typeface="宋体" panose="02010600030101010101" pitchFamily="2" charset="-122"/>
              </a:rPr>
              <a:t>µ</a:t>
            </a:r>
            <a:r>
              <a:rPr lang="en-US" altLang="zh-CN">
                <a:latin typeface="宋体" panose="02010600030101010101" pitchFamily="2" charset="-122"/>
                <a:ea typeface="宋体" panose="02010600030101010101" pitchFamily="2" charset="-122"/>
                <a:cs typeface="宋体" panose="02010600030101010101" pitchFamily="2" charset="-122"/>
              </a:rPr>
              <a:t>= 0 </a:t>
            </a:r>
            <a:r>
              <a:rPr lang="zh-CN" altLang="en-US">
                <a:latin typeface="宋体" panose="02010600030101010101" pitchFamily="2" charset="-122"/>
                <a:ea typeface="宋体" panose="02010600030101010101" pitchFamily="2" charset="-122"/>
                <a:cs typeface="宋体" panose="02010600030101010101" pitchFamily="2" charset="-122"/>
              </a:rPr>
              <a:t>，即解释变量</a:t>
            </a:r>
            <a:r>
              <a:rPr lang="en-US" altLang="zh-CN">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a:latin typeface="宋体" panose="02010600030101010101" pitchFamily="2" charset="-122"/>
                <a:ea typeface="宋体" panose="02010600030101010101" pitchFamily="2" charset="-122"/>
                <a:cs typeface="宋体" panose="02010600030101010101" pitchFamily="2" charset="-122"/>
              </a:rPr>
              <a:t>之间存在不完全共线性。用文氏图可表示，如图</a:t>
            </a:r>
            <a:r>
              <a:rPr lang="en-US" altLang="zh-CN">
                <a:latin typeface="宋体" panose="02010600030101010101" pitchFamily="2" charset="-122"/>
                <a:ea typeface="宋体" panose="02010600030101010101" pitchFamily="2" charset="-122"/>
                <a:cs typeface="宋体" panose="02010600030101010101" pitchFamily="2" charset="-122"/>
              </a:rPr>
              <a:t> 3 - 3 </a:t>
            </a:r>
            <a:r>
              <a:rPr lang="zh-CN" altLang="en-US">
                <a:latin typeface="宋体" panose="02010600030101010101" pitchFamily="2" charset="-122"/>
                <a:ea typeface="宋体" panose="02010600030101010101" pitchFamily="2" charset="-122"/>
                <a:cs typeface="宋体" panose="02010600030101010101" pitchFamily="2" charset="-122"/>
              </a:rPr>
              <a:t>所示，说明变量</a:t>
            </a:r>
            <a:r>
              <a:rPr lang="en-US" altLang="zh-CN">
                <a:latin typeface="宋体" panose="02010600030101010101" pitchFamily="2" charset="-122"/>
                <a:ea typeface="宋体" panose="02010600030101010101" pitchFamily="2" charset="-122"/>
                <a:cs typeface="宋体" panose="02010600030101010101" pitchFamily="2" charset="-122"/>
              </a:rPr>
              <a:t> x1 </a:t>
            </a:r>
            <a:r>
              <a:rPr lang="zh-CN" altLang="en-US">
                <a:latin typeface="宋体" panose="02010600030101010101" pitchFamily="2" charset="-122"/>
                <a:ea typeface="宋体" panose="02010600030101010101" pitchFamily="2" charset="-122"/>
                <a:cs typeface="宋体" panose="02010600030101010101" pitchFamily="2" charset="-122"/>
              </a:rPr>
              <a:t>反映的信息和</a:t>
            </a:r>
            <a:r>
              <a:rPr lang="en-US" altLang="zh-CN">
                <a:latin typeface="宋体" panose="02010600030101010101" pitchFamily="2" charset="-122"/>
                <a:ea typeface="宋体" panose="02010600030101010101" pitchFamily="2" charset="-122"/>
                <a:cs typeface="宋体" panose="02010600030101010101" pitchFamily="2" charset="-122"/>
              </a:rPr>
              <a:t> x2 </a:t>
            </a:r>
            <a:r>
              <a:rPr lang="zh-CN" altLang="en-US">
                <a:latin typeface="宋体" panose="02010600030101010101" pitchFamily="2" charset="-122"/>
                <a:ea typeface="宋体" panose="02010600030101010101" pitchFamily="2" charset="-122"/>
                <a:cs typeface="宋体" panose="02010600030101010101" pitchFamily="2" charset="-122"/>
              </a:rPr>
              <a:t>反映的信息，虽然形式不同，但两者的信息部分是重复的。变量间的相关程度越大，图形中</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a:latin typeface="宋体" panose="02010600030101010101" pitchFamily="2" charset="-122"/>
                <a:ea typeface="宋体" panose="02010600030101010101" pitchFamily="2" charset="-122"/>
                <a:cs typeface="宋体" panose="02010600030101010101" pitchFamily="2" charset="-122"/>
              </a:rPr>
              <a:t>重复的部分越多。</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047230" y="2116455"/>
            <a:ext cx="3646805" cy="30194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44270" y="1721485"/>
            <a:ext cx="5360670" cy="3415030"/>
          </a:xfrm>
          <a:prstGeom prst="rect">
            <a:avLst/>
          </a:prstGeom>
          <a:noFill/>
        </p:spPr>
        <p:txBody>
          <a:bodyPr wrap="square" rtlCol="0">
            <a:spAutoFit/>
          </a:bodyPr>
          <a:p>
            <a:pPr indent="0" fontAlgn="auto">
              <a:lnSpc>
                <a:spcPct val="150000"/>
              </a:lnSpc>
            </a:pPr>
            <a:r>
              <a:rPr lang="en-US" altLang="zh-CN">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3. </a:t>
            </a:r>
            <a:r>
              <a:rPr lang="zh-CN" altLang="en-US">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rPr>
              <a:t>无多重共线性</a:t>
            </a:r>
            <a:endParaRPr lang="zh-CN" altLang="en-US">
              <a:solidFill>
                <a:schemeClr val="accent2">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假设线性回归模型有两个解释变量</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a:latin typeface="宋体" panose="02010600030101010101" pitchFamily="2" charset="-122"/>
                <a:ea typeface="宋体" panose="02010600030101010101" pitchFamily="2" charset="-122"/>
                <a:cs typeface="宋体" panose="02010600030101010101" pitchFamily="2" charset="-122"/>
              </a:rPr>
              <a:t>，各自代表相应的变量信息。若既不存在常数</a:t>
            </a:r>
            <a:r>
              <a:rPr lang="en-US" altLang="zh-CN">
                <a:latin typeface="宋体" panose="02010600030101010101" pitchFamily="2" charset="-122"/>
                <a:ea typeface="宋体" panose="02010600030101010101" pitchFamily="2" charset="-122"/>
                <a:cs typeface="宋体" panose="02010600030101010101" pitchFamily="2" charset="-122"/>
              </a:rPr>
              <a:t> λ</a:t>
            </a:r>
            <a:r>
              <a:rPr lang="en-US" altLang="zh-CN" baseline="-25000">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λ</a:t>
            </a:r>
            <a:r>
              <a:rPr lang="en-US" altLang="zh-CN" baseline="-25000">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，满足</a:t>
            </a:r>
            <a:r>
              <a:rPr lang="en-US" altLang="zh-CN">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sym typeface="+mn-ea"/>
              </a:rPr>
              <a:t>λ</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en-US" altLang="zh-CN">
                <a:latin typeface="宋体" panose="02010600030101010101" pitchFamily="2" charset="-122"/>
                <a:ea typeface="宋体" panose="02010600030101010101" pitchFamily="2" charset="-122"/>
                <a:cs typeface="宋体" panose="02010600030101010101" pitchFamily="2" charset="-122"/>
                <a:sym typeface="+mn-ea"/>
              </a:rPr>
              <a:t>+λ</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a:latin typeface="宋体" panose="02010600030101010101" pitchFamily="2" charset="-122"/>
                <a:ea typeface="宋体" panose="02010600030101010101" pitchFamily="2" charset="-122"/>
                <a:cs typeface="宋体" panose="02010600030101010101" pitchFamily="2" charset="-122"/>
                <a:sym typeface="+mn-ea"/>
              </a:rPr>
              <a:t>= 0</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，也不满足</a:t>
            </a:r>
            <a:r>
              <a:rPr lang="en-US" altLang="zh-CN">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sym typeface="+mn-ea"/>
              </a:rPr>
              <a:t>λ</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en-US" altLang="zh-CN">
                <a:latin typeface="宋体" panose="02010600030101010101" pitchFamily="2" charset="-122"/>
                <a:ea typeface="宋体" panose="02010600030101010101" pitchFamily="2" charset="-122"/>
                <a:cs typeface="宋体" panose="02010600030101010101" pitchFamily="2" charset="-122"/>
                <a:sym typeface="+mn-ea"/>
              </a:rPr>
              <a:t>+λ</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  </a:t>
            </a:r>
            <a:r>
              <a:rPr lang="en-US" altLang="zh-CN">
                <a:latin typeface="宋体" panose="02010600030101010101" pitchFamily="2" charset="-122"/>
                <a:ea typeface="宋体" panose="02010600030101010101" pitchFamily="2" charset="-122"/>
                <a:cs typeface="宋体" panose="02010600030101010101" pitchFamily="2" charset="-122"/>
                <a:sym typeface="+mn-ea"/>
              </a:rPr>
              <a:t>+</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  </a:t>
            </a:r>
            <a:r>
              <a:rPr lang="en-US" altLang="en-US">
                <a:latin typeface="宋体" panose="02010600030101010101" pitchFamily="2" charset="-122"/>
                <a:ea typeface="宋体" panose="02010600030101010101" pitchFamily="2" charset="-122"/>
                <a:cs typeface="宋体" panose="02010600030101010101" pitchFamily="2" charset="-122"/>
                <a:sym typeface="+mn-ea"/>
              </a:rPr>
              <a:t>µ</a:t>
            </a:r>
            <a:r>
              <a:rPr lang="en-US" altLang="zh-CN">
                <a:latin typeface="宋体" panose="02010600030101010101" pitchFamily="2" charset="-122"/>
                <a:ea typeface="宋体" panose="02010600030101010101" pitchFamily="2" charset="-122"/>
                <a:cs typeface="宋体" panose="02010600030101010101" pitchFamily="2" charset="-122"/>
                <a:sym typeface="+mn-ea"/>
              </a:rPr>
              <a:t>= 0 </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，这时解释变量</a:t>
            </a:r>
            <a:r>
              <a:rPr lang="en-US" altLang="zh-CN">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a:latin typeface="宋体" panose="02010600030101010101" pitchFamily="2" charset="-122"/>
                <a:ea typeface="宋体" panose="02010600030101010101" pitchFamily="2" charset="-122"/>
                <a:cs typeface="宋体" panose="02010600030101010101" pitchFamily="2" charset="-122"/>
              </a:rPr>
              <a:t>之间不存在共线性。用文氏图可表示，如图</a:t>
            </a:r>
            <a:r>
              <a:rPr lang="en-US" altLang="zh-CN">
                <a:latin typeface="宋体" panose="02010600030101010101" pitchFamily="2" charset="-122"/>
                <a:ea typeface="宋体" panose="02010600030101010101" pitchFamily="2" charset="-122"/>
                <a:cs typeface="宋体" panose="02010600030101010101" pitchFamily="2" charset="-122"/>
              </a:rPr>
              <a:t> 3-4 </a:t>
            </a:r>
            <a:r>
              <a:rPr lang="zh-CN" altLang="en-US">
                <a:latin typeface="宋体" panose="02010600030101010101" pitchFamily="2" charset="-122"/>
                <a:ea typeface="宋体" panose="02010600030101010101" pitchFamily="2" charset="-122"/>
                <a:cs typeface="宋体" panose="02010600030101010101" pitchFamily="2" charset="-122"/>
              </a:rPr>
              <a:t>所示，说明变量</a:t>
            </a:r>
            <a:r>
              <a:rPr lang="en-US" altLang="zh-CN">
                <a:latin typeface="宋体" panose="02010600030101010101" pitchFamily="2" charset="-122"/>
                <a:ea typeface="宋体" panose="02010600030101010101" pitchFamily="2" charset="-122"/>
                <a:cs typeface="宋体" panose="02010600030101010101" pitchFamily="2" charset="-122"/>
              </a:rPr>
              <a:t> x1 </a:t>
            </a:r>
            <a:r>
              <a:rPr lang="zh-CN" altLang="en-US">
                <a:latin typeface="宋体" panose="02010600030101010101" pitchFamily="2" charset="-122"/>
                <a:ea typeface="宋体" panose="02010600030101010101" pitchFamily="2" charset="-122"/>
                <a:cs typeface="宋体" panose="02010600030101010101" pitchFamily="2" charset="-122"/>
              </a:rPr>
              <a:t>反映的信息和</a:t>
            </a:r>
            <a:r>
              <a:rPr lang="en-US" altLang="zh-CN">
                <a:latin typeface="宋体" panose="02010600030101010101" pitchFamily="2" charset="-122"/>
                <a:ea typeface="宋体" panose="02010600030101010101" pitchFamily="2" charset="-122"/>
                <a:cs typeface="宋体" panose="02010600030101010101" pitchFamily="2" charset="-122"/>
              </a:rPr>
              <a:t> x2 </a:t>
            </a:r>
            <a:r>
              <a:rPr lang="zh-CN" altLang="en-US">
                <a:latin typeface="宋体" panose="02010600030101010101" pitchFamily="2" charset="-122"/>
                <a:ea typeface="宋体" panose="02010600030101010101" pitchFamily="2" charset="-122"/>
                <a:cs typeface="宋体" panose="02010600030101010101" pitchFamily="2" charset="-122"/>
              </a:rPr>
              <a:t>反映的信息无交集，即解释变量</a:t>
            </a:r>
            <a:r>
              <a:rPr lang="en-US" altLang="zh-CN">
                <a:latin typeface="宋体" panose="02010600030101010101" pitchFamily="2" charset="-122"/>
                <a:ea typeface="宋体" panose="02010600030101010101" pitchFamily="2" charset="-122"/>
                <a:cs typeface="宋体" panose="02010600030101010101" pitchFamily="2" charset="-122"/>
              </a:rPr>
              <a:t> </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1</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en-US" altLang="zh-CN">
                <a:latin typeface="宋体" panose="02010600030101010101" pitchFamily="2" charset="-122"/>
                <a:ea typeface="宋体" panose="02010600030101010101" pitchFamily="2" charset="-122"/>
                <a:cs typeface="宋体" panose="02010600030101010101" pitchFamily="2" charset="-122"/>
                <a:sym typeface="+mn-ea"/>
              </a:rPr>
              <a:t>x</a:t>
            </a:r>
            <a:r>
              <a:rPr lang="en-US" altLang="zh-CN" baseline="-25000">
                <a:latin typeface="宋体" panose="02010600030101010101" pitchFamily="2" charset="-122"/>
                <a:ea typeface="宋体" panose="02010600030101010101" pitchFamily="2" charset="-122"/>
                <a:cs typeface="宋体" panose="02010600030101010101" pitchFamily="2" charset="-122"/>
                <a:sym typeface="+mn-ea"/>
              </a:rPr>
              <a:t>2</a:t>
            </a:r>
            <a:r>
              <a:rPr lang="zh-CN" altLang="en-US">
                <a:latin typeface="宋体" panose="02010600030101010101" pitchFamily="2" charset="-122"/>
                <a:ea typeface="宋体" panose="02010600030101010101" pitchFamily="2" charset="-122"/>
                <a:cs typeface="宋体" panose="02010600030101010101" pitchFamily="2" charset="-122"/>
              </a:rPr>
              <a:t>之间线性相关系数为</a:t>
            </a:r>
            <a:r>
              <a:rPr lang="en-US" altLang="zh-CN">
                <a:latin typeface="宋体" panose="02010600030101010101" pitchFamily="2" charset="-122"/>
                <a:ea typeface="宋体" panose="02010600030101010101" pitchFamily="2" charset="-122"/>
                <a:cs typeface="宋体" panose="02010600030101010101" pitchFamily="2" charset="-122"/>
              </a:rPr>
              <a:t> 0</a:t>
            </a:r>
            <a:r>
              <a:rPr lang="zh-CN" altLang="en-US">
                <a:latin typeface="宋体" panose="02010600030101010101" pitchFamily="2" charset="-122"/>
                <a:ea typeface="宋体" panose="02010600030101010101" pitchFamily="2" charset="-122"/>
                <a:cs typeface="宋体" panose="02010600030101010101" pitchFamily="2" charset="-122"/>
              </a:rPr>
              <a:t>，各自提供的信息无重合部分。</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7406005" y="1721485"/>
            <a:ext cx="3639185" cy="36531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913890"/>
            <a:ext cx="5963285" cy="2584450"/>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项目三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线性回归分析</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354330"/>
            <a:ext cx="9107805" cy="138493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二、多元线性回归模型的检验</a:t>
            </a:r>
            <a:endParaRPr lang="zh-CN" altLang="en-US" sz="3200">
              <a:solidFill>
                <a:schemeClr val="accent1"/>
              </a:solidFill>
            </a:endParaRPr>
          </a:p>
          <a:p>
            <a:pPr indent="0" fontAlgn="auto">
              <a:lnSpc>
                <a:spcPct val="140000"/>
              </a:lnSpc>
            </a:pPr>
            <a:r>
              <a:rPr lang="zh-CN" altLang="en-US" sz="2800">
                <a:solidFill>
                  <a:schemeClr val="accent1"/>
                </a:solidFill>
              </a:rPr>
              <a:t>（一）校正的可决系数（</a:t>
            </a:r>
            <a:r>
              <a:rPr lang="en-US" altLang="zh-CN" sz="2800">
                <a:solidFill>
                  <a:schemeClr val="accent1"/>
                </a:solidFill>
              </a:rPr>
              <a:t>adjusted squared</a:t>
            </a:r>
            <a:r>
              <a:rPr lang="zh-CN" altLang="en-US" sz="2800">
                <a:solidFill>
                  <a:schemeClr val="accent1"/>
                </a:solidFill>
              </a:rPr>
              <a:t>）</a:t>
            </a:r>
            <a:endParaRPr lang="zh-CN" altLang="en-US" sz="2800">
              <a:solidFill>
                <a:schemeClr val="accent1"/>
              </a:solidFill>
            </a:endParaRPr>
          </a:p>
        </p:txBody>
      </p:sp>
      <p:pic>
        <p:nvPicPr>
          <p:cNvPr id="2" name="图片 1"/>
          <p:cNvPicPr>
            <a:picLocks noChangeAspect="1"/>
          </p:cNvPicPr>
          <p:nvPr/>
        </p:nvPicPr>
        <p:blipFill>
          <a:blip r:embed="rId2"/>
          <a:srcRect r="132"/>
          <a:stretch>
            <a:fillRect/>
          </a:stretch>
        </p:blipFill>
        <p:spPr>
          <a:xfrm>
            <a:off x="1970405" y="1739265"/>
            <a:ext cx="7776845" cy="446786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（二）回归方程的显著性检验</a:t>
            </a:r>
            <a:endParaRPr lang="zh-CN" altLang="en-US" sz="2800">
              <a:solidFill>
                <a:schemeClr val="accent1"/>
              </a:solidFill>
            </a:endParaRPr>
          </a:p>
        </p:txBody>
      </p:sp>
      <p:pic>
        <p:nvPicPr>
          <p:cNvPr id="3" name="图片 2"/>
          <p:cNvPicPr>
            <a:picLocks noChangeAspect="1"/>
          </p:cNvPicPr>
          <p:nvPr/>
        </p:nvPicPr>
        <p:blipFill>
          <a:blip r:embed="rId2"/>
          <a:srcRect r="378" b="797"/>
          <a:stretch>
            <a:fillRect/>
          </a:stretch>
        </p:blipFill>
        <p:spPr>
          <a:xfrm>
            <a:off x="1320165" y="1578610"/>
            <a:ext cx="9703435" cy="39516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4ed4d80b-78c3-440b-acd6-b0a9aee7b8a3/776a52ae-9b86-11f0-8ce5-723b447ada26.jpg@base@tag=imgScale&amp;m=1&amp;w=1423&amp;h=1781&amp;q=95776a52ae-9b86-11f0-8ce5-723b447ada26"/>
          <p:cNvPicPr>
            <a:picLocks noChangeAspect="1"/>
          </p:cNvPicPr>
          <p:nvPr>
            <p:custDataLst>
              <p:tags r:id="rId2"/>
            </p:custDataLst>
          </p:nvPr>
        </p:nvPicPr>
        <p:blipFill>
          <a:blip r:embed="rId3"/>
          <a:srcRect l="9239" r="10886"/>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551815" y="318770"/>
            <a:ext cx="6292850" cy="534035"/>
          </a:xfrm>
        </p:spPr>
        <p:txBody>
          <a:bodyPr/>
          <a:lstStyle/>
          <a:p>
            <a:r>
              <a:rPr lang="zh-CN" altLang="en-US" sz="2800">
                <a:solidFill>
                  <a:schemeClr val="accent2">
                    <a:lumMod val="75000"/>
                  </a:schemeClr>
                </a:solidFill>
              </a:rPr>
              <a:t>（三）回归参数的显著性检验</a:t>
            </a:r>
            <a:endParaRPr lang="zh-CN" altLang="en-US" sz="2800">
              <a:solidFill>
                <a:schemeClr val="accent2">
                  <a:lumMod val="75000"/>
                </a:schemeClr>
              </a:solidFill>
            </a:endParaRPr>
          </a:p>
        </p:txBody>
      </p:sp>
      <p:sp>
        <p:nvSpPr>
          <p:cNvPr id="3" name="边界"/>
          <p:cNvSpPr/>
          <p:nvPr>
            <p:custDataLst>
              <p:tags r:id="rId5"/>
            </p:custDataLst>
          </p:nvPr>
        </p:nvSpPr>
        <p:spPr>
          <a:xfrm>
            <a:off x="551815" y="1172210"/>
            <a:ext cx="6069965"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charset="-122"/>
              <a:sym typeface="+mn-ea"/>
            </a:endParaRPr>
          </a:p>
        </p:txBody>
      </p:sp>
      <p:sp>
        <p:nvSpPr>
          <p:cNvPr id="4" name="矩形 8"/>
          <p:cNvSpPr/>
          <p:nvPr>
            <p:custDataLst>
              <p:tags r:id="rId6"/>
            </p:custDataLst>
          </p:nvPr>
        </p:nvSpPr>
        <p:spPr>
          <a:xfrm>
            <a:off x="551815" y="1165860"/>
            <a:ext cx="47815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950595" y="1166495"/>
            <a:ext cx="5603240" cy="340360"/>
          </a:xfrm>
          <a:prstGeom prst="rect">
            <a:avLst/>
          </a:prstGeom>
          <a:noFill/>
        </p:spPr>
        <p:txBody>
          <a:bodyPr wrap="square" bIns="36195" rtlCol="0" anchor="ctr" anchorCtr="0">
            <a:noAutofit/>
          </a:bodyPr>
          <a:p>
            <a:pPr>
              <a:spcBef>
                <a:spcPct val="0"/>
              </a:spcBef>
              <a:spcAft>
                <a:spcPct val="0"/>
              </a:spcAft>
            </a:pPr>
            <a:r>
              <a:rPr lang="en-US" altLang="en-US" sz="2000" b="1" dirty="0">
                <a:solidFill>
                  <a:schemeClr val="accent1"/>
                </a:solidFill>
                <a:latin typeface="+mn-ea"/>
                <a:cs typeface="+mn-ea"/>
              </a:rPr>
              <a:t>F</a:t>
            </a:r>
            <a:r>
              <a:rPr lang="zh-CN" altLang="en-US" sz="2000" b="1" dirty="0">
                <a:solidFill>
                  <a:schemeClr val="accent1"/>
                </a:solidFill>
                <a:latin typeface="+mn-ea"/>
                <a:cs typeface="+mn-ea"/>
              </a:rPr>
              <a:t>检验与模型显著性</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949325" y="1520825"/>
            <a:ext cx="560324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模型通过</a:t>
            </a:r>
            <a:r>
              <a:rPr lang="en-US" altLang="zh-CN" sz="1600" dirty="0">
                <a:ln>
                  <a:noFill/>
                  <a:prstDash val="sysDot"/>
                </a:ln>
                <a:solidFill>
                  <a:schemeClr val="tx1">
                    <a:lumMod val="85000"/>
                    <a:lumOff val="15000"/>
                  </a:schemeClr>
                </a:solidFill>
                <a:latin typeface="+mn-ea"/>
                <a:cs typeface="+mn-ea"/>
                <a:sym typeface="+mn-ea"/>
              </a:rPr>
              <a:t>F</a:t>
            </a:r>
            <a:r>
              <a:rPr lang="zh-CN" altLang="en-US" sz="1600" dirty="0">
                <a:ln>
                  <a:noFill/>
                  <a:prstDash val="sysDot"/>
                </a:ln>
                <a:solidFill>
                  <a:schemeClr val="tx1">
                    <a:lumMod val="85000"/>
                    <a:lumOff val="15000"/>
                  </a:schemeClr>
                </a:solidFill>
                <a:latin typeface="+mn-ea"/>
                <a:cs typeface="+mn-ea"/>
                <a:sym typeface="+mn-ea"/>
              </a:rPr>
              <a:t>检验意味着所有解释变量对被解释变量的总体线性影响是显著的，但不保证每个变量单独显著。</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692352" y="1581211"/>
            <a:ext cx="10160" cy="6832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51815" y="2388235"/>
            <a:ext cx="47815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950595" y="2388870"/>
            <a:ext cx="5603240" cy="340360"/>
          </a:xfrm>
          <a:prstGeom prst="rect">
            <a:avLst/>
          </a:prstGeom>
          <a:noFill/>
        </p:spPr>
        <p:txBody>
          <a:bodyPr wrap="square" bIns="36195" rtlCol="0" anchor="ctr" anchorCtr="0">
            <a:noAutofit/>
          </a:bodyPr>
          <a:p>
            <a:pPr>
              <a:spcBef>
                <a:spcPct val="0"/>
              </a:spcBef>
              <a:spcAft>
                <a:spcPct val="0"/>
              </a:spcAft>
            </a:pPr>
            <a:r>
              <a:rPr lang="en-US" altLang="en-US" sz="2000" b="1" dirty="0">
                <a:solidFill>
                  <a:schemeClr val="accent2"/>
                </a:solidFill>
                <a:latin typeface="+mn-ea"/>
                <a:cs typeface="+mn-ea"/>
              </a:rPr>
              <a:t>t</a:t>
            </a:r>
            <a:r>
              <a:rPr lang="zh-CN" altLang="en-US" sz="2000" b="1" dirty="0">
                <a:solidFill>
                  <a:schemeClr val="accent2"/>
                </a:solidFill>
                <a:latin typeface="+mn-ea"/>
                <a:cs typeface="+mn-ea"/>
              </a:rPr>
              <a:t>检验的原理与应用</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949325" y="2743835"/>
            <a:ext cx="560324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单个系数的显著性检验使用</a:t>
            </a:r>
            <a:r>
              <a:rPr lang="en-US" altLang="zh-CN" sz="1600" dirty="0">
                <a:ln>
                  <a:noFill/>
                  <a:prstDash val="sysDot"/>
                </a:ln>
                <a:solidFill>
                  <a:schemeClr val="tx1">
                    <a:lumMod val="85000"/>
                    <a:lumOff val="15000"/>
                  </a:schemeClr>
                </a:solidFill>
                <a:latin typeface="+mn-ea"/>
                <a:cs typeface="+mn-ea"/>
                <a:sym typeface="+mn-ea"/>
              </a:rPr>
              <a:t>t</a:t>
            </a:r>
            <a:r>
              <a:rPr lang="zh-CN" altLang="en-US" sz="1600" dirty="0">
                <a:ln>
                  <a:noFill/>
                  <a:prstDash val="sysDot"/>
                </a:ln>
                <a:solidFill>
                  <a:schemeClr val="tx1">
                    <a:lumMod val="85000"/>
                    <a:lumOff val="15000"/>
                  </a:schemeClr>
                </a:solidFill>
                <a:latin typeface="+mn-ea"/>
                <a:cs typeface="+mn-ea"/>
                <a:sym typeface="+mn-ea"/>
              </a:rPr>
              <a:t>检验，不显著的变量理论上不应保留在回归模型中。</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692352" y="2803325"/>
            <a:ext cx="10160" cy="6832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51815" y="3611245"/>
            <a:ext cx="47815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950595" y="3611880"/>
            <a:ext cx="560324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参数显著性对模型的影响</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949325" y="3966210"/>
            <a:ext cx="560324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参数显著性检验帮助识别哪些变量对因变量有显著影响，从而优化回归模型。</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692352" y="4026709"/>
            <a:ext cx="10160" cy="683260"/>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51815" y="4834255"/>
            <a:ext cx="47815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950595" y="4834890"/>
            <a:ext cx="560324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参数为</a:t>
            </a:r>
            <a:r>
              <a:rPr lang="en-US" altLang="zh-CN" sz="2000" b="1" dirty="0">
                <a:solidFill>
                  <a:schemeClr val="accent4"/>
                </a:solidFill>
                <a:latin typeface="+mn-ea"/>
                <a:cs typeface="+mn-ea"/>
              </a:rPr>
              <a:t>0</a:t>
            </a:r>
            <a:r>
              <a:rPr lang="zh-CN" altLang="en-US" sz="2000" b="1" dirty="0">
                <a:solidFill>
                  <a:schemeClr val="accent4"/>
                </a:solidFill>
                <a:latin typeface="+mn-ea"/>
                <a:cs typeface="+mn-ea"/>
              </a:rPr>
              <a:t>的含义与模型选择标准</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949325" y="5189220"/>
            <a:ext cx="560324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参数为</a:t>
            </a:r>
            <a:r>
              <a:rPr lang="en-US" altLang="zh-CN" sz="1600" dirty="0">
                <a:ln>
                  <a:noFill/>
                  <a:prstDash val="sysDot"/>
                </a:ln>
                <a:solidFill>
                  <a:schemeClr val="tx1">
                    <a:lumMod val="85000"/>
                    <a:lumOff val="15000"/>
                  </a:schemeClr>
                </a:solidFill>
                <a:latin typeface="+mn-ea"/>
                <a:cs typeface="+mn-ea"/>
                <a:sym typeface="+mn-ea"/>
              </a:rPr>
              <a:t>0</a:t>
            </a:r>
            <a:r>
              <a:rPr lang="zh-CN" altLang="en-US" sz="1600" dirty="0">
                <a:ln>
                  <a:noFill/>
                  <a:prstDash val="sysDot"/>
                </a:ln>
                <a:solidFill>
                  <a:schemeClr val="tx1">
                    <a:lumMod val="85000"/>
                    <a:lumOff val="15000"/>
                  </a:schemeClr>
                </a:solidFill>
                <a:latin typeface="+mn-ea"/>
                <a:cs typeface="+mn-ea"/>
                <a:sym typeface="+mn-ea"/>
              </a:rPr>
              <a:t>表示该变量对被解释变量没有影响；参数不为</a:t>
            </a:r>
            <a:r>
              <a:rPr lang="en-US" altLang="zh-CN" sz="1600" dirty="0">
                <a:ln>
                  <a:noFill/>
                  <a:prstDash val="sysDot"/>
                </a:ln>
                <a:solidFill>
                  <a:schemeClr val="tx1">
                    <a:lumMod val="85000"/>
                    <a:lumOff val="15000"/>
                  </a:schemeClr>
                </a:solidFill>
                <a:latin typeface="+mn-ea"/>
                <a:cs typeface="+mn-ea"/>
                <a:sym typeface="+mn-ea"/>
              </a:rPr>
              <a:t>0</a:t>
            </a:r>
            <a:r>
              <a:rPr lang="zh-CN" altLang="en-US" sz="1600" dirty="0">
                <a:ln>
                  <a:noFill/>
                  <a:prstDash val="sysDot"/>
                </a:ln>
                <a:solidFill>
                  <a:schemeClr val="tx1">
                    <a:lumMod val="85000"/>
                    <a:lumOff val="15000"/>
                  </a:schemeClr>
                </a:solidFill>
                <a:latin typeface="+mn-ea"/>
                <a:cs typeface="+mn-ea"/>
                <a:sym typeface="+mn-ea"/>
              </a:rPr>
              <a:t>则意味着有影响，其为</a:t>
            </a:r>
            <a:r>
              <a:rPr lang="en-US" altLang="zh-CN" sz="1600" dirty="0">
                <a:ln>
                  <a:noFill/>
                  <a:prstDash val="sysDot"/>
                </a:ln>
                <a:solidFill>
                  <a:schemeClr val="tx1">
                    <a:lumMod val="85000"/>
                    <a:lumOff val="15000"/>
                  </a:schemeClr>
                </a:solidFill>
                <a:latin typeface="+mn-ea"/>
                <a:cs typeface="+mn-ea"/>
                <a:sym typeface="+mn-ea"/>
              </a:rPr>
              <a:t>0</a:t>
            </a:r>
            <a:r>
              <a:rPr lang="zh-CN" altLang="en-US" sz="1600" dirty="0">
                <a:ln>
                  <a:noFill/>
                  <a:prstDash val="sysDot"/>
                </a:ln>
                <a:solidFill>
                  <a:schemeClr val="tx1">
                    <a:lumMod val="85000"/>
                    <a:lumOff val="15000"/>
                  </a:schemeClr>
                </a:solidFill>
                <a:latin typeface="+mn-ea"/>
                <a:cs typeface="+mn-ea"/>
                <a:sym typeface="+mn-ea"/>
              </a:rPr>
              <a:t>的可能性大小是模型选择解释变量的依据。</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699895" y="909320"/>
            <a:ext cx="9457690" cy="38163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1"/>
                </a:solidFill>
              </a:rPr>
              <a:t>（四）多重共线性检验</a:t>
            </a:r>
            <a:endParaRPr lang="zh-CN" altLang="en-US" sz="2800">
              <a:solidFill>
                <a:schemeClr val="accent1"/>
              </a:solidFill>
            </a:endParaRPr>
          </a:p>
        </p:txBody>
      </p:sp>
      <p:sp>
        <p:nvSpPr>
          <p:cNvPr id="8" name="矩形 2"/>
          <p:cNvSpPr/>
          <p:nvPr>
            <p:custDataLst>
              <p:tags r:id="rId2"/>
            </p:custDataLst>
          </p:nvPr>
        </p:nvSpPr>
        <p:spPr>
          <a:xfrm>
            <a:off x="866136" y="310861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多重共线性指的是回归模型中两个或多个自变量之间存在相关性，导致模型参数估计不稳定。</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61" y="25174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多重共线性的定义与影响</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802130"/>
            <a:ext cx="1021715" cy="71501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72840" y="3108325"/>
            <a:ext cx="260159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在多重共线性存在的情况下，最小二乘法估计的模型参数会变得不稳定，增加或减少自变量时，回归系数变化大。</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7704" y="25174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最小二乘法与参数估计的不稳定性</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7765" y="1802130"/>
            <a:ext cx="1021715" cy="71501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478787" y="310861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共线性会导致回归系数估计值变化大，影响模型的准确性和解释能力。</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3712" y="25174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共线性对回归系数的影响</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3830" y="1802130"/>
            <a:ext cx="1021715" cy="71501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01939" y="310861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在严重共线性的情况下，回归系数的估计值容易误导分析，导致错误的结论。</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6864" y="25174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严重共线性下的结论误导问题</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040" y="1802130"/>
            <a:ext cx="1021715" cy="71501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c1f42c2f-45c1-4fb6-badd-5841593d2a07/7682b872-9b86-11f0-a245-26ce29e6d500.jpg@base@tag=imgScale&amp;m=1&amp;w=600&amp;h=360&amp;q=957682b872-9b86-11f0-a245-26ce29e6d500"/>
          <p:cNvPicPr>
            <a:picLocks noChangeAspect="1"/>
          </p:cNvPicPr>
          <p:nvPr>
            <p:custDataLst>
              <p:tags r:id="rId18"/>
            </p:custDataLst>
          </p:nvPr>
        </p:nvPicPr>
        <p:blipFill rotWithShape="1">
          <a:blip r:embed="rId19"/>
          <a:srcRect t="3083" b="3083"/>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descr="/data/temp/c1f42c2f-45c1-4fb6-badd-5841593d2a07/7682b932-9b86-11f0-a245-26ce29e6d500.jpg@base@tag=imgScale&amp;m=1&amp;w=600&amp;h=360&amp;q=957682b932-9b86-11f0-a245-26ce29e6d500"/>
          <p:cNvPicPr>
            <a:picLocks noChangeAspect="1"/>
          </p:cNvPicPr>
          <p:nvPr>
            <p:custDataLst>
              <p:tags r:id="rId20"/>
            </p:custDataLst>
          </p:nvPr>
        </p:nvPicPr>
        <p:blipFill rotWithShape="1">
          <a:blip r:embed="rId21"/>
          <a:srcRect t="7833" b="7833"/>
          <a:stretch>
            <a:fillRect/>
          </a:stretch>
        </p:blipFill>
        <p:spPr>
          <a:xfrm>
            <a:off x="3707704" y="4915165"/>
            <a:ext cx="2159956" cy="1295974"/>
          </a:xfrm>
          <a:prstGeom prst="rect">
            <a:avLst/>
          </a:prstGeom>
          <a:solidFill>
            <a:schemeClr val="accent2"/>
          </a:solidFill>
          <a:ln>
            <a:solidFill>
              <a:schemeClr val="accent2">
                <a:alpha val="20000"/>
              </a:schemeClr>
            </a:solidFill>
          </a:ln>
        </p:spPr>
      </p:pic>
      <p:pic>
        <p:nvPicPr>
          <p:cNvPr id="41" name="图片 31" descr="/data/temp/c1f42c2f-45c1-4fb6-badd-5841593d2a07/7682b955-9b86-11f0-a245-26ce29e6d500.jpg@base@tag=imgScale&amp;m=1&amp;w=600&amp;h=360&amp;q=957682b955-9b86-11f0-a245-26ce29e6d500"/>
          <p:cNvPicPr>
            <a:picLocks noChangeAspect="1"/>
          </p:cNvPicPr>
          <p:nvPr>
            <p:custDataLst>
              <p:tags r:id="rId22"/>
            </p:custDataLst>
          </p:nvPr>
        </p:nvPicPr>
        <p:blipFill rotWithShape="1">
          <a:blip r:embed="rId23"/>
          <a:srcRect t="5000" b="5000"/>
          <a:stretch>
            <a:fillRect/>
          </a:stretch>
        </p:blipFill>
        <p:spPr>
          <a:xfrm>
            <a:off x="6513712" y="4915165"/>
            <a:ext cx="2159956" cy="1295974"/>
          </a:xfrm>
          <a:prstGeom prst="rect">
            <a:avLst/>
          </a:prstGeom>
          <a:solidFill>
            <a:schemeClr val="accent3"/>
          </a:solidFill>
          <a:ln>
            <a:solidFill>
              <a:schemeClr val="accent3">
                <a:alpha val="20000"/>
              </a:schemeClr>
            </a:solidFill>
          </a:ln>
        </p:spPr>
      </p:pic>
      <p:pic>
        <p:nvPicPr>
          <p:cNvPr id="42" name="图片 32" descr="/data/temp/c1f42c2f-45c1-4fb6-badd-5841593d2a07/7682bb87-9b86-11f0-a245-26ce29e6d500.jpg@base@tag=imgScale&amp;m=1&amp;w=600&amp;h=360&amp;q=957682bb87-9b86-11f0-a245-26ce29e6d500"/>
          <p:cNvPicPr>
            <a:picLocks noChangeAspect="1"/>
          </p:cNvPicPr>
          <p:nvPr>
            <p:custDataLst>
              <p:tags r:id="rId24"/>
            </p:custDataLst>
          </p:nvPr>
        </p:nvPicPr>
        <p:blipFill rotWithShape="1">
          <a:blip r:embed="rId25"/>
          <a:srcRect t="5000" b="5000"/>
          <a:stretch>
            <a:fillRect/>
          </a:stretch>
        </p:blipFill>
        <p:spPr>
          <a:xfrm>
            <a:off x="9336864" y="491516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48130" y="703580"/>
            <a:ext cx="994791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2">
                    <a:lumMod val="75000"/>
                  </a:schemeClr>
                </a:solidFill>
              </a:rPr>
              <a:t>三、多元线性回归模型共线性的解决及变量选择</a:t>
            </a:r>
            <a:endParaRPr lang="zh-CN" altLang="en-US" sz="36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存在多重共线性时，可通过删除不重要变量、增加样本量或重新抽取样本等方法来处理。</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共线性问题的识别与处理</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引入自变量时，通过比较</a:t>
            </a:r>
            <a:r>
              <a:rPr lang="en-US" altLang="zh-CN" sz="1600">
                <a:ln>
                  <a:noFill/>
                  <a:prstDash val="sysDot"/>
                </a:ln>
                <a:solidFill>
                  <a:schemeClr val="tx1">
                    <a:lumMod val="85000"/>
                    <a:lumOff val="15000"/>
                  </a:schemeClr>
                </a:solidFill>
                <a:latin typeface="+mn-ea"/>
                <a:cs typeface="+mn-ea"/>
              </a:rPr>
              <a:t> t </a:t>
            </a:r>
            <a:r>
              <a:rPr lang="zh-CN" altLang="en-US" sz="1600">
                <a:ln>
                  <a:noFill/>
                  <a:prstDash val="sysDot"/>
                </a:ln>
                <a:solidFill>
                  <a:schemeClr val="tx1">
                    <a:lumMod val="85000"/>
                    <a:lumOff val="15000"/>
                  </a:schemeClr>
                </a:solidFill>
                <a:latin typeface="+mn-ea"/>
                <a:cs typeface="+mn-ea"/>
              </a:rPr>
              <a:t>统计量，剔除不显著变量以减少共线性影响。</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回归分析中的搜寻过程</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在模型建立前筛选自变量，去除不必要变量，简化模型并增强其可操作性和解释性。</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自变量筛选的重要性</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变量选择方法包括向前选择、向后剔除、逐步回归、岭回归等。</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变量选择方法概述</a:t>
            </a:r>
            <a:endParaRPr lang="zh-CN" altLang="en-US" sz="2200" b="1">
              <a:solidFill>
                <a:schemeClr val="accent4"/>
              </a:solidFill>
              <a:latin typeface="+mn-ea"/>
              <a:cs typeface="+mn-ea"/>
            </a:endParaRPr>
          </a:p>
        </p:txBody>
      </p:sp>
      <p:pic>
        <p:nvPicPr>
          <p:cNvPr id="19" name="图片 22" descr="/data/temp/32096ba1-0818-45e8-be12-c0a63feebb15/9040e537-9b87-11f0-a863-eabcb207f681.jpg@base@tag=imgScale&amp;m=1&amp;w=450&amp;h=450&amp;q=959040e537-9b87-11f0-a863-eabcb207f681"/>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32096ba1-0818-45e8-be12-c0a63feebb15/9040e64e-9b87-11f0-a863-eabcb207f681.jpg@base@tag=imgScale&amp;m=1&amp;w=450&amp;h=450&amp;q=959040e64e-9b87-11f0-a863-eabcb207f681"/>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32096ba1-0818-45e8-be12-c0a63feebb15/9040e5a7-9b87-11f0-a863-eabcb207f681.jpg@base@tag=imgScale&amp;m=1&amp;w=450&amp;h=450&amp;q=959040e5a7-9b87-11f0-a863-eabcb207f681"/>
          <p:cNvPicPr>
            <a:picLocks noChangeAspect="1"/>
          </p:cNvPicPr>
          <p:nvPr>
            <p:custDataLst>
              <p:tags r:id="rId14"/>
            </p:custDataLst>
          </p:nvPr>
        </p:nvPicPr>
        <p:blipFill>
          <a:blip r:embed="rId15"/>
          <a:srcRect l="2667" b="2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Lst>
          </a:blip>
          <a:srcRect l="19675" t="4500" r="19675" b="4500"/>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48130" y="703580"/>
            <a:ext cx="994791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2">
                    <a:lumMod val="75000"/>
                  </a:schemeClr>
                </a:solidFill>
              </a:rPr>
              <a:t>四、横截面数据的多元线性回归</a:t>
            </a:r>
            <a:endParaRPr lang="zh-CN" altLang="en-US" sz="3600">
              <a:solidFill>
                <a:schemeClr val="accent2">
                  <a:lumMod val="75000"/>
                </a:schemeClr>
              </a:solidFill>
            </a:endParaRPr>
          </a:p>
        </p:txBody>
      </p:sp>
      <p:pic>
        <p:nvPicPr>
          <p:cNvPr id="3" name="图片 2"/>
          <p:cNvPicPr>
            <a:picLocks noChangeAspect="1"/>
          </p:cNvPicPr>
          <p:nvPr/>
        </p:nvPicPr>
        <p:blipFill>
          <a:blip r:embed="rId2"/>
          <a:srcRect r="327" b="897"/>
          <a:stretch>
            <a:fillRect/>
          </a:stretch>
        </p:blipFill>
        <p:spPr>
          <a:xfrm>
            <a:off x="2184400" y="1308100"/>
            <a:ext cx="6996430" cy="498094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48130" y="703580"/>
            <a:ext cx="994791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solidFill>
                  <a:schemeClr val="accent2">
                    <a:lumMod val="75000"/>
                  </a:schemeClr>
                </a:solidFill>
              </a:rPr>
              <a:t>四、横截面数据的多元线性回归</a:t>
            </a:r>
            <a:endParaRPr lang="zh-CN" altLang="en-US" sz="3600">
              <a:solidFill>
                <a:schemeClr val="accent2">
                  <a:lumMod val="75000"/>
                </a:schemeClr>
              </a:solidFill>
            </a:endParaRPr>
          </a:p>
        </p:txBody>
      </p:sp>
      <p:pic>
        <p:nvPicPr>
          <p:cNvPr id="2" name="图片 1"/>
          <p:cNvPicPr>
            <a:picLocks noChangeAspect="1"/>
          </p:cNvPicPr>
          <p:nvPr/>
        </p:nvPicPr>
        <p:blipFill>
          <a:blip r:embed="rId2"/>
          <a:srcRect r="462" b="496"/>
          <a:stretch>
            <a:fillRect/>
          </a:stretch>
        </p:blipFill>
        <p:spPr>
          <a:xfrm>
            <a:off x="1548130" y="1423670"/>
            <a:ext cx="9062720" cy="390461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354330"/>
            <a:ext cx="9107805" cy="138493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五、多元线性回归模型的预测</a:t>
            </a:r>
            <a:endParaRPr lang="zh-CN" altLang="en-US" sz="3200">
              <a:solidFill>
                <a:schemeClr val="accent1"/>
              </a:solidFill>
            </a:endParaRPr>
          </a:p>
          <a:p>
            <a:pPr indent="0" fontAlgn="auto">
              <a:lnSpc>
                <a:spcPct val="140000"/>
              </a:lnSpc>
            </a:pPr>
            <a:r>
              <a:rPr lang="zh-CN" altLang="en-US" sz="2800">
                <a:solidFill>
                  <a:schemeClr val="accent1"/>
                </a:solidFill>
              </a:rPr>
              <a:t>（一）点预测（估计）和区间预测（估计）</a:t>
            </a:r>
            <a:endParaRPr lang="zh-CN" altLang="en-US" sz="2800">
              <a:solidFill>
                <a:schemeClr val="accent1"/>
              </a:solidFill>
            </a:endParaRPr>
          </a:p>
        </p:txBody>
      </p:sp>
      <p:sp>
        <p:nvSpPr>
          <p:cNvPr id="4" name="矩形 1"/>
          <p:cNvSpPr/>
          <p:nvPr>
            <p:custDataLst>
              <p:tags r:id="rId2"/>
            </p:custDataLst>
          </p:nvPr>
        </p:nvSpPr>
        <p:spPr>
          <a:xfrm>
            <a:off x="768985" y="1796415"/>
            <a:ext cx="3432810" cy="147002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点预测是在给定特定自变量值</a:t>
            </a:r>
            <a:r>
              <a:rPr lang="en-US" altLang="zh-CN" sz="1600">
                <a:solidFill>
                  <a:schemeClr val="tx1">
                    <a:lumMod val="85000"/>
                    <a:lumOff val="15000"/>
                  </a:schemeClr>
                </a:solidFill>
                <a:latin typeface="+mn-ea"/>
                <a:cs typeface="+mn-ea"/>
                <a:sym typeface="+mn-ea"/>
              </a:rPr>
              <a:t>xf</a:t>
            </a:r>
            <a:r>
              <a:rPr lang="zh-CN" altLang="en-US" sz="1600">
                <a:solidFill>
                  <a:schemeClr val="tx1">
                    <a:lumMod val="85000"/>
                    <a:lumOff val="15000"/>
                  </a:schemeClr>
                </a:solidFill>
                <a:latin typeface="+mn-ea"/>
                <a:cs typeface="+mn-ea"/>
                <a:sym typeface="+mn-ea"/>
              </a:rPr>
              <a:t>时，使用样本回归方程</a:t>
            </a:r>
            <a:r>
              <a:rPr lang="en-US" altLang="zh-CN" sz="1600">
                <a:solidFill>
                  <a:schemeClr val="tx1">
                    <a:lumMod val="85000"/>
                    <a:lumOff val="15000"/>
                  </a:schemeClr>
                </a:solidFill>
                <a:latin typeface="+mn-ea"/>
                <a:cs typeface="+mn-ea"/>
                <a:sym typeface="+mn-ea"/>
              </a:rPr>
              <a:t>yˆ= bˆ</a:t>
            </a:r>
            <a:r>
              <a:rPr lang="en-US" altLang="zh-CN" sz="1600" baseline="-25000">
                <a:solidFill>
                  <a:schemeClr val="tx1">
                    <a:lumMod val="85000"/>
                    <a:lumOff val="15000"/>
                  </a:schemeClr>
                </a:solidFill>
                <a:latin typeface="+mn-ea"/>
                <a:cs typeface="+mn-ea"/>
                <a:sym typeface="+mn-ea"/>
              </a:rPr>
              <a:t>0</a:t>
            </a:r>
            <a:r>
              <a:rPr lang="en-US" altLang="zh-CN" sz="1600">
                <a:solidFill>
                  <a:schemeClr val="tx1">
                    <a:lumMod val="85000"/>
                    <a:lumOff val="15000"/>
                  </a:schemeClr>
                </a:solidFill>
                <a:latin typeface="+mn-ea"/>
                <a:cs typeface="+mn-ea"/>
                <a:sym typeface="+mn-ea"/>
              </a:rPr>
              <a:t> + bˆ</a:t>
            </a:r>
            <a:r>
              <a:rPr lang="en-US" altLang="zh-CN" sz="1600" baseline="-25000">
                <a:solidFill>
                  <a:schemeClr val="tx1">
                    <a:lumMod val="85000"/>
                    <a:lumOff val="15000"/>
                  </a:schemeClr>
                </a:solidFill>
                <a:latin typeface="+mn-ea"/>
                <a:cs typeface="+mn-ea"/>
                <a:sym typeface="+mn-ea"/>
              </a:rPr>
              <a:t>1</a:t>
            </a:r>
            <a:r>
              <a:rPr lang="en-US" altLang="zh-CN" sz="1600">
                <a:solidFill>
                  <a:schemeClr val="tx1">
                    <a:lumMod val="85000"/>
                    <a:lumOff val="15000"/>
                  </a:schemeClr>
                </a:solidFill>
                <a:latin typeface="+mn-ea"/>
                <a:cs typeface="+mn-ea"/>
                <a:sym typeface="+mn-ea"/>
              </a:rPr>
              <a:t>x</a:t>
            </a:r>
            <a:r>
              <a:rPr lang="zh-CN" altLang="en-US" sz="1600">
                <a:solidFill>
                  <a:schemeClr val="tx1">
                    <a:lumMod val="85000"/>
                    <a:lumOff val="15000"/>
                  </a:schemeClr>
                </a:solidFill>
                <a:latin typeface="+mn-ea"/>
                <a:cs typeface="+mn-ea"/>
                <a:sym typeface="+mn-ea"/>
              </a:rPr>
              <a:t>来计算相应的因变量样本拟合值</a:t>
            </a:r>
            <a:r>
              <a:rPr lang="en-US" altLang="zh-CN" sz="1600">
                <a:solidFill>
                  <a:schemeClr val="tx1">
                    <a:lumMod val="85000"/>
                    <a:lumOff val="15000"/>
                  </a:schemeClr>
                </a:solidFill>
                <a:latin typeface="+mn-ea"/>
                <a:cs typeface="+mn-ea"/>
                <a:sym typeface="+mn-ea"/>
              </a:rPr>
              <a:t>yˆf</a:t>
            </a:r>
            <a:r>
              <a:rPr lang="zh-CN" altLang="en-US" sz="1600">
                <a:solidFill>
                  <a:schemeClr val="tx1">
                    <a:lumMod val="85000"/>
                    <a:lumOff val="15000"/>
                  </a:schemeClr>
                </a:solidFill>
                <a:latin typeface="+mn-ea"/>
                <a:cs typeface="+mn-ea"/>
                <a:sym typeface="+mn-ea"/>
              </a:rPr>
              <a:t>，并将其作为实际值</a:t>
            </a:r>
            <a:r>
              <a:rPr lang="en-US" altLang="zh-CN" sz="1600">
                <a:solidFill>
                  <a:schemeClr val="tx1">
                    <a:lumMod val="85000"/>
                    <a:lumOff val="15000"/>
                  </a:schemeClr>
                </a:solidFill>
                <a:latin typeface="+mn-ea"/>
                <a:cs typeface="+mn-ea"/>
                <a:sym typeface="+mn-ea"/>
              </a:rPr>
              <a:t>yf</a:t>
            </a:r>
            <a:r>
              <a:rPr lang="zh-CN" altLang="en-US" sz="1600">
                <a:solidFill>
                  <a:schemeClr val="tx1">
                    <a:lumMod val="85000"/>
                    <a:lumOff val="15000"/>
                  </a:schemeClr>
                </a:solidFill>
                <a:latin typeface="+mn-ea"/>
                <a:cs typeface="+mn-ea"/>
                <a:sym typeface="+mn-ea"/>
              </a:rPr>
              <a:t>和其均值</a:t>
            </a:r>
            <a:r>
              <a:rPr lang="en-US" altLang="zh-CN" sz="1600">
                <a:solidFill>
                  <a:schemeClr val="tx1">
                    <a:lumMod val="85000"/>
                    <a:lumOff val="15000"/>
                  </a:schemeClr>
                </a:solidFill>
                <a:latin typeface="+mn-ea"/>
                <a:cs typeface="+mn-ea"/>
                <a:sym typeface="+mn-ea"/>
              </a:rPr>
              <a:t>E(y</a:t>
            </a:r>
            <a:r>
              <a:rPr lang="en-US" altLang="zh-CN" sz="1600" baseline="-25000">
                <a:solidFill>
                  <a:schemeClr val="tx1">
                    <a:lumMod val="85000"/>
                    <a:lumOff val="15000"/>
                  </a:schemeClr>
                </a:solidFill>
                <a:latin typeface="+mn-ea"/>
                <a:cs typeface="+mn-ea"/>
                <a:sym typeface="+mn-ea"/>
              </a:rPr>
              <a:t>f</a:t>
            </a:r>
            <a:r>
              <a:rPr lang="en-US" altLang="zh-CN" sz="1600">
                <a:solidFill>
                  <a:schemeClr val="tx1">
                    <a:lumMod val="85000"/>
                    <a:lumOff val="15000"/>
                  </a:schemeClr>
                </a:solidFill>
                <a:latin typeface="+mn-ea"/>
                <a:cs typeface="+mn-ea"/>
                <a:sym typeface="+mn-ea"/>
              </a:rPr>
              <a:t>)</a:t>
            </a:r>
            <a:r>
              <a:rPr lang="zh-CN" altLang="en-US" sz="1600">
                <a:solidFill>
                  <a:schemeClr val="tx1">
                    <a:lumMod val="85000"/>
                    <a:lumOff val="15000"/>
                  </a:schemeClr>
                </a:solidFill>
                <a:latin typeface="+mn-ea"/>
                <a:cs typeface="+mn-ea"/>
                <a:sym typeface="+mn-ea"/>
              </a:rPr>
              <a:t>的估计。</a:t>
            </a:r>
            <a:endParaRPr lang="zh-CN" altLang="en-US" sz="1600">
              <a:solidFill>
                <a:schemeClr val="tx1">
                  <a:lumMod val="85000"/>
                  <a:lumOff val="15000"/>
                </a:schemeClr>
              </a:solidFill>
              <a:latin typeface="+mn-ea"/>
              <a:cs typeface="+mn-ea"/>
              <a:sym typeface="+mn-ea"/>
            </a:endParaRPr>
          </a:p>
        </p:txBody>
      </p:sp>
      <p:sp>
        <p:nvSpPr>
          <p:cNvPr id="5" name="矩形 11"/>
          <p:cNvSpPr/>
          <p:nvPr>
            <p:custDataLst>
              <p:tags r:id="rId3"/>
            </p:custDataLst>
          </p:nvPr>
        </p:nvSpPr>
        <p:spPr>
          <a:xfrm>
            <a:off x="1403350" y="3268345"/>
            <a:ext cx="2599690" cy="38417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点预测的定义与方法</a:t>
            </a:r>
            <a:endParaRPr lang="zh-CN" altLang="en-US" b="1">
              <a:solidFill>
                <a:schemeClr val="accent1"/>
              </a:solidFill>
              <a:latin typeface="+mn-ea"/>
              <a:cs typeface="+mn-ea"/>
            </a:endParaRPr>
          </a:p>
        </p:txBody>
      </p:sp>
      <p:sp>
        <p:nvSpPr>
          <p:cNvPr id="6" name="矩形 12"/>
          <p:cNvSpPr/>
          <p:nvPr>
            <p:custDataLst>
              <p:tags r:id="rId4"/>
            </p:custDataLst>
          </p:nvPr>
        </p:nvSpPr>
        <p:spPr>
          <a:xfrm>
            <a:off x="4449445" y="2035810"/>
            <a:ext cx="3377565" cy="120205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由于抽样波动和随机项</a:t>
            </a:r>
            <a:r>
              <a:rPr lang="en-US" altLang="zh-CN" sz="1600">
                <a:solidFill>
                  <a:schemeClr val="tx1">
                    <a:lumMod val="85000"/>
                    <a:lumOff val="15000"/>
                  </a:schemeClr>
                </a:solidFill>
                <a:latin typeface="+mn-ea"/>
                <a:cs typeface="+mn-ea"/>
              </a:rPr>
              <a:t>u</a:t>
            </a:r>
            <a:r>
              <a:rPr lang="zh-CN" altLang="en-US" sz="1600">
                <a:solidFill>
                  <a:schemeClr val="tx1">
                    <a:lumMod val="85000"/>
                    <a:lumOff val="15000"/>
                  </a:schemeClr>
                </a:solidFill>
                <a:latin typeface="+mn-ea"/>
                <a:cs typeface="+mn-ea"/>
              </a:rPr>
              <a:t>的零均值假定可能与实际不完全相符，点预测值</a:t>
            </a:r>
            <a:r>
              <a:rPr lang="en-US" altLang="zh-CN" sz="1600">
                <a:solidFill>
                  <a:schemeClr val="tx1">
                    <a:lumMod val="85000"/>
                    <a:lumOff val="15000"/>
                  </a:schemeClr>
                </a:solidFill>
                <a:latin typeface="+mn-ea"/>
                <a:cs typeface="+mn-ea"/>
              </a:rPr>
              <a:t>yˆ</a:t>
            </a:r>
            <a:r>
              <a:rPr lang="en-US" altLang="zh-CN" sz="1600" baseline="-25000">
                <a:solidFill>
                  <a:schemeClr val="tx1">
                    <a:lumMod val="85000"/>
                    <a:lumOff val="15000"/>
                  </a:schemeClr>
                </a:solidFill>
                <a:latin typeface="+mn-ea"/>
                <a:cs typeface="+mn-ea"/>
              </a:rPr>
              <a:t>f</a:t>
            </a:r>
            <a:r>
              <a:rPr lang="zh-CN" altLang="en-US" sz="1600">
                <a:solidFill>
                  <a:schemeClr val="tx1">
                    <a:lumMod val="85000"/>
                    <a:lumOff val="15000"/>
                  </a:schemeClr>
                </a:solidFill>
                <a:latin typeface="+mn-ea"/>
                <a:cs typeface="+mn-ea"/>
              </a:rPr>
              <a:t>与实际值</a:t>
            </a:r>
            <a:r>
              <a:rPr lang="en-US" altLang="zh-CN" sz="1600">
                <a:solidFill>
                  <a:schemeClr val="tx1">
                    <a:lumMod val="85000"/>
                    <a:lumOff val="15000"/>
                  </a:schemeClr>
                </a:solidFill>
                <a:latin typeface="+mn-ea"/>
                <a:cs typeface="+mn-ea"/>
              </a:rPr>
              <a:t>yf</a:t>
            </a:r>
            <a:r>
              <a:rPr lang="zh-CN" altLang="en-US" sz="1600">
                <a:solidFill>
                  <a:schemeClr val="tx1">
                    <a:lumMod val="85000"/>
                    <a:lumOff val="15000"/>
                  </a:schemeClr>
                </a:solidFill>
                <a:latin typeface="+mn-ea"/>
                <a:cs typeface="+mn-ea"/>
              </a:rPr>
              <a:t>和其均值</a:t>
            </a:r>
            <a:r>
              <a:rPr lang="en-US" altLang="zh-CN" sz="1600">
                <a:solidFill>
                  <a:schemeClr val="tx1">
                    <a:lumMod val="85000"/>
                    <a:lumOff val="15000"/>
                  </a:schemeClr>
                </a:solidFill>
                <a:latin typeface="+mn-ea"/>
                <a:cs typeface="+mn-ea"/>
              </a:rPr>
              <a:t>E(y</a:t>
            </a:r>
            <a:r>
              <a:rPr lang="en-US" altLang="zh-CN" sz="1600" baseline="-25000">
                <a:solidFill>
                  <a:schemeClr val="tx1">
                    <a:lumMod val="85000"/>
                    <a:lumOff val="15000"/>
                  </a:schemeClr>
                </a:solidFill>
                <a:latin typeface="+mn-ea"/>
                <a:cs typeface="+mn-ea"/>
              </a:rPr>
              <a:t>f</a:t>
            </a: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之间存在误差，且点估计无法提供估计精度。</a:t>
            </a:r>
            <a:endParaRPr lang="zh-CN" altLang="en-US" sz="1600">
              <a:solidFill>
                <a:schemeClr val="tx1">
                  <a:lumMod val="85000"/>
                  <a:lumOff val="15000"/>
                </a:schemeClr>
              </a:solidFill>
              <a:latin typeface="+mn-ea"/>
              <a:cs typeface="+mn-ea"/>
            </a:endParaRPr>
          </a:p>
        </p:txBody>
      </p:sp>
      <p:sp>
        <p:nvSpPr>
          <p:cNvPr id="8" name="矩形 13"/>
          <p:cNvSpPr/>
          <p:nvPr>
            <p:custDataLst>
              <p:tags r:id="rId5"/>
            </p:custDataLst>
          </p:nvPr>
        </p:nvSpPr>
        <p:spPr>
          <a:xfrm>
            <a:off x="4876800" y="3280410"/>
            <a:ext cx="2599690" cy="38417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点预测的局限性</a:t>
            </a:r>
            <a:endParaRPr lang="zh-CN" altLang="en-US" b="1">
              <a:solidFill>
                <a:schemeClr val="accent3"/>
              </a:solidFill>
              <a:latin typeface="+mn-ea"/>
              <a:cs typeface="+mn-ea"/>
            </a:endParaRPr>
          </a:p>
        </p:txBody>
      </p:sp>
      <p:sp>
        <p:nvSpPr>
          <p:cNvPr id="9" name="矩形 14"/>
          <p:cNvSpPr/>
          <p:nvPr>
            <p:custDataLst>
              <p:tags r:id="rId6"/>
            </p:custDataLst>
          </p:nvPr>
        </p:nvSpPr>
        <p:spPr>
          <a:xfrm>
            <a:off x="2645410" y="4663440"/>
            <a:ext cx="3789680" cy="120142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平均值的点估计是利用估计的回归方程，对于自变量的特定值</a:t>
            </a:r>
            <a:r>
              <a:rPr lang="en-US" altLang="zh-CN" sz="1600">
                <a:solidFill>
                  <a:schemeClr val="tx1">
                    <a:lumMod val="85000"/>
                    <a:lumOff val="15000"/>
                  </a:schemeClr>
                </a:solidFill>
                <a:latin typeface="+mn-ea"/>
                <a:cs typeface="+mn-ea"/>
                <a:sym typeface="+mn-ea"/>
              </a:rPr>
              <a:t>x</a:t>
            </a:r>
            <a:r>
              <a:rPr lang="en-US" altLang="zh-CN" sz="1600" baseline="-25000">
                <a:solidFill>
                  <a:schemeClr val="tx1">
                    <a:lumMod val="85000"/>
                    <a:lumOff val="15000"/>
                  </a:schemeClr>
                </a:solidFill>
                <a:latin typeface="+mn-ea"/>
                <a:cs typeface="+mn-ea"/>
                <a:sym typeface="+mn-ea"/>
              </a:rPr>
              <a:t>f</a:t>
            </a:r>
            <a:r>
              <a:rPr lang="zh-CN" altLang="en-US" sz="1600">
                <a:solidFill>
                  <a:schemeClr val="tx1">
                    <a:lumMod val="85000"/>
                    <a:lumOff val="15000"/>
                  </a:schemeClr>
                </a:solidFill>
                <a:latin typeface="+mn-ea"/>
                <a:cs typeface="+mn-ea"/>
                <a:sym typeface="+mn-ea"/>
              </a:rPr>
              <a:t>，求出因变量</a:t>
            </a:r>
            <a:r>
              <a:rPr lang="en-US" altLang="zh-CN" sz="1600">
                <a:solidFill>
                  <a:schemeClr val="tx1">
                    <a:lumMod val="85000"/>
                    <a:lumOff val="15000"/>
                  </a:schemeClr>
                </a:solidFill>
                <a:latin typeface="+mn-ea"/>
                <a:cs typeface="+mn-ea"/>
                <a:sym typeface="+mn-ea"/>
              </a:rPr>
              <a:t>y</a:t>
            </a:r>
            <a:r>
              <a:rPr lang="en-US" altLang="zh-CN" sz="1600" baseline="-25000">
                <a:solidFill>
                  <a:schemeClr val="tx1">
                    <a:lumMod val="85000"/>
                    <a:lumOff val="15000"/>
                  </a:schemeClr>
                </a:solidFill>
                <a:latin typeface="+mn-ea"/>
                <a:cs typeface="+mn-ea"/>
                <a:sym typeface="+mn-ea"/>
              </a:rPr>
              <a:t>f</a:t>
            </a:r>
            <a:r>
              <a:rPr lang="zh-CN" altLang="en-US" sz="1600">
                <a:solidFill>
                  <a:schemeClr val="tx1">
                    <a:lumMod val="85000"/>
                    <a:lumOff val="15000"/>
                  </a:schemeClr>
                </a:solidFill>
                <a:latin typeface="+mn-ea"/>
                <a:cs typeface="+mn-ea"/>
                <a:sym typeface="+mn-ea"/>
              </a:rPr>
              <a:t>的平均值的估计值</a:t>
            </a:r>
            <a:r>
              <a:rPr lang="en-US" altLang="zh-CN" sz="1600">
                <a:solidFill>
                  <a:schemeClr val="tx1">
                    <a:lumMod val="85000"/>
                    <a:lumOff val="15000"/>
                  </a:schemeClr>
                </a:solidFill>
                <a:latin typeface="+mn-ea"/>
                <a:cs typeface="+mn-ea"/>
                <a:sym typeface="+mn-ea"/>
              </a:rPr>
              <a:t>E(y</a:t>
            </a:r>
            <a:r>
              <a:rPr lang="en-US" altLang="zh-CN" sz="1600" baseline="-25000">
                <a:solidFill>
                  <a:schemeClr val="tx1">
                    <a:lumMod val="85000"/>
                    <a:lumOff val="15000"/>
                  </a:schemeClr>
                </a:solidFill>
                <a:latin typeface="+mn-ea"/>
                <a:cs typeface="+mn-ea"/>
                <a:sym typeface="+mn-ea"/>
              </a:rPr>
              <a:t>f</a:t>
            </a:r>
            <a:r>
              <a:rPr lang="en-US" altLang="zh-CN" sz="1600">
                <a:solidFill>
                  <a:schemeClr val="tx1">
                    <a:lumMod val="85000"/>
                    <a:lumOff val="15000"/>
                  </a:schemeClr>
                </a:solidFill>
                <a:latin typeface="+mn-ea"/>
                <a:cs typeface="+mn-ea"/>
                <a:sym typeface="+mn-ea"/>
              </a:rPr>
              <a:t>)</a:t>
            </a:r>
            <a:r>
              <a:rPr lang="zh-CN" altLang="en-US" sz="1600">
                <a:solidFill>
                  <a:schemeClr val="tx1">
                    <a:lumMod val="85000"/>
                    <a:lumOff val="15000"/>
                  </a:schemeClr>
                </a:solidFill>
                <a:latin typeface="+mn-ea"/>
                <a:cs typeface="+mn-ea"/>
                <a:sym typeface="+mn-ea"/>
              </a:rPr>
              <a:t>；个别值的点估计则是求出因变量</a:t>
            </a:r>
            <a:r>
              <a:rPr lang="en-US" altLang="zh-CN" sz="1600">
                <a:solidFill>
                  <a:schemeClr val="tx1">
                    <a:lumMod val="85000"/>
                    <a:lumOff val="15000"/>
                  </a:schemeClr>
                </a:solidFill>
                <a:latin typeface="+mn-ea"/>
                <a:cs typeface="+mn-ea"/>
                <a:sym typeface="+mn-ea"/>
              </a:rPr>
              <a:t>yf</a:t>
            </a:r>
            <a:r>
              <a:rPr lang="zh-CN" altLang="en-US" sz="1600">
                <a:solidFill>
                  <a:schemeClr val="tx1">
                    <a:lumMod val="85000"/>
                    <a:lumOff val="15000"/>
                  </a:schemeClr>
                </a:solidFill>
                <a:latin typeface="+mn-ea"/>
                <a:cs typeface="+mn-ea"/>
                <a:sym typeface="+mn-ea"/>
              </a:rPr>
              <a:t>的一个个别值的估计值</a:t>
            </a:r>
            <a:r>
              <a:rPr lang="en-US" altLang="zh-CN" sz="1600">
                <a:solidFill>
                  <a:schemeClr val="tx1">
                    <a:lumMod val="85000"/>
                    <a:lumOff val="15000"/>
                  </a:schemeClr>
                </a:solidFill>
                <a:latin typeface="+mn-ea"/>
                <a:cs typeface="+mn-ea"/>
                <a:sym typeface="+mn-ea"/>
              </a:rPr>
              <a:t>yˆ</a:t>
            </a:r>
            <a:r>
              <a:rPr lang="en-US" altLang="zh-CN" sz="1600" baseline="-25000">
                <a:solidFill>
                  <a:schemeClr val="tx1">
                    <a:lumMod val="85000"/>
                    <a:lumOff val="15000"/>
                  </a:schemeClr>
                </a:solidFill>
                <a:latin typeface="+mn-ea"/>
                <a:cs typeface="+mn-ea"/>
                <a:sym typeface="+mn-ea"/>
              </a:rPr>
              <a:t>f</a:t>
            </a:r>
            <a:r>
              <a:rPr lang="zh-CN" altLang="en-US" sz="1600">
                <a:solidFill>
                  <a:schemeClr val="tx1">
                    <a:lumMod val="85000"/>
                    <a:lumOff val="15000"/>
                  </a:schemeClr>
                </a:solidFill>
                <a:latin typeface="+mn-ea"/>
                <a:cs typeface="+mn-ea"/>
                <a:sym typeface="+mn-ea"/>
              </a:rPr>
              <a:t>。</a:t>
            </a:r>
            <a:endParaRPr lang="zh-CN" altLang="en-US" sz="1600">
              <a:solidFill>
                <a:schemeClr val="tx1">
                  <a:lumMod val="85000"/>
                  <a:lumOff val="15000"/>
                </a:schemeClr>
              </a:solidFill>
              <a:latin typeface="+mn-ea"/>
              <a:cs typeface="+mn-ea"/>
              <a:sym typeface="+mn-ea"/>
            </a:endParaRPr>
          </a:p>
        </p:txBody>
      </p:sp>
      <p:sp>
        <p:nvSpPr>
          <p:cNvPr id="24" name="矩形 15"/>
          <p:cNvSpPr/>
          <p:nvPr>
            <p:custDataLst>
              <p:tags r:id="rId7"/>
            </p:custDataLst>
          </p:nvPr>
        </p:nvSpPr>
        <p:spPr>
          <a:xfrm>
            <a:off x="3305175" y="4312920"/>
            <a:ext cx="2527935" cy="38417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平均值与个别值的点估计</a:t>
            </a:r>
            <a:endParaRPr lang="zh-CN" altLang="en-US" b="1">
              <a:solidFill>
                <a:schemeClr val="accent2"/>
              </a:solidFill>
              <a:latin typeface="+mn-ea"/>
              <a:cs typeface="+mn-ea"/>
            </a:endParaRPr>
          </a:p>
        </p:txBody>
      </p:sp>
      <p:sp>
        <p:nvSpPr>
          <p:cNvPr id="25" name="矩形 27"/>
          <p:cNvSpPr/>
          <p:nvPr>
            <p:custDataLst>
              <p:tags r:id="rId8"/>
            </p:custDataLst>
          </p:nvPr>
        </p:nvSpPr>
        <p:spPr>
          <a:xfrm>
            <a:off x="6574155" y="4663440"/>
            <a:ext cx="3432175" cy="96266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区间预测旨在确定因变量实际值</a:t>
            </a:r>
            <a:r>
              <a:rPr lang="en-US" altLang="zh-CN" sz="1600">
                <a:solidFill>
                  <a:schemeClr val="tx1">
                    <a:lumMod val="85000"/>
                    <a:lumOff val="15000"/>
                  </a:schemeClr>
                </a:solidFill>
                <a:latin typeface="+mn-ea"/>
                <a:cs typeface="+mn-ea"/>
              </a:rPr>
              <a:t>y</a:t>
            </a:r>
            <a:r>
              <a:rPr lang="en-US" altLang="zh-CN" sz="1600" baseline="-25000">
                <a:solidFill>
                  <a:schemeClr val="tx1">
                    <a:lumMod val="85000"/>
                    <a:lumOff val="15000"/>
                  </a:schemeClr>
                </a:solidFill>
                <a:latin typeface="+mn-ea"/>
                <a:cs typeface="+mn-ea"/>
              </a:rPr>
              <a:t>f</a:t>
            </a:r>
            <a:r>
              <a:rPr lang="zh-CN" altLang="en-US" sz="1600">
                <a:solidFill>
                  <a:schemeClr val="tx1">
                    <a:lumMod val="85000"/>
                    <a:lumOff val="15000"/>
                  </a:schemeClr>
                </a:solidFill>
                <a:latin typeface="+mn-ea"/>
                <a:cs typeface="+mn-ea"/>
              </a:rPr>
              <a:t>和其均值</a:t>
            </a:r>
            <a:r>
              <a:rPr lang="en-US" altLang="zh-CN" sz="1600">
                <a:solidFill>
                  <a:schemeClr val="tx1">
                    <a:lumMod val="85000"/>
                    <a:lumOff val="15000"/>
                  </a:schemeClr>
                </a:solidFill>
                <a:latin typeface="+mn-ea"/>
                <a:cs typeface="+mn-ea"/>
              </a:rPr>
              <a:t>E(y</a:t>
            </a:r>
            <a:r>
              <a:rPr lang="en-US" altLang="zh-CN" sz="1600" baseline="-25000">
                <a:solidFill>
                  <a:schemeClr val="tx1">
                    <a:lumMod val="85000"/>
                    <a:lumOff val="15000"/>
                  </a:schemeClr>
                </a:solidFill>
                <a:latin typeface="+mn-ea"/>
                <a:cs typeface="+mn-ea"/>
              </a:rPr>
              <a:t>f</a:t>
            </a:r>
            <a:r>
              <a:rPr lang="en-US" altLang="zh-CN" sz="1600">
                <a:solidFill>
                  <a:schemeClr val="tx1">
                    <a:lumMod val="85000"/>
                    <a:lumOff val="15000"/>
                  </a:schemeClr>
                </a:solidFill>
                <a:latin typeface="+mn-ea"/>
                <a:cs typeface="+mn-ea"/>
              </a:rPr>
              <a:t>)</a:t>
            </a:r>
            <a:r>
              <a:rPr lang="zh-CN" altLang="en-US" sz="1600">
                <a:solidFill>
                  <a:schemeClr val="tx1">
                    <a:lumMod val="85000"/>
                    <a:lumOff val="15000"/>
                  </a:schemeClr>
                </a:solidFill>
                <a:latin typeface="+mn-ea"/>
                <a:cs typeface="+mn-ea"/>
              </a:rPr>
              <a:t>可能取值的波动范围，以一定概率把握误差范围，从而提供比点预测更全面的信息。</a:t>
            </a:r>
            <a:endParaRPr lang="zh-CN" altLang="en-US" sz="1600">
              <a:solidFill>
                <a:schemeClr val="tx1">
                  <a:lumMod val="85000"/>
                  <a:lumOff val="15000"/>
                </a:schemeClr>
              </a:solidFill>
              <a:latin typeface="+mn-ea"/>
              <a:cs typeface="+mn-ea"/>
            </a:endParaRPr>
          </a:p>
        </p:txBody>
      </p:sp>
      <p:sp>
        <p:nvSpPr>
          <p:cNvPr id="26" name="矩形 28"/>
          <p:cNvSpPr/>
          <p:nvPr>
            <p:custDataLst>
              <p:tags r:id="rId9"/>
            </p:custDataLst>
          </p:nvPr>
        </p:nvSpPr>
        <p:spPr>
          <a:xfrm>
            <a:off x="6579235" y="4312920"/>
            <a:ext cx="2527935" cy="38417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区间预测（估计）的概念</a:t>
            </a:r>
            <a:endParaRPr lang="zh-CN" altLang="en-US" b="1">
              <a:solidFill>
                <a:schemeClr val="accent4"/>
              </a:solidFill>
              <a:latin typeface="+mn-ea"/>
              <a:cs typeface="+mn-ea"/>
            </a:endParaRPr>
          </a:p>
        </p:txBody>
      </p:sp>
      <p:sp>
        <p:nvSpPr>
          <p:cNvPr id="27" name="任意多边形 33"/>
          <p:cNvSpPr/>
          <p:nvPr>
            <p:custDataLst>
              <p:tags r:id="rId10"/>
            </p:custDataLst>
          </p:nvPr>
        </p:nvSpPr>
        <p:spPr>
          <a:xfrm>
            <a:off x="2042873" y="3828855"/>
            <a:ext cx="1636657" cy="271473"/>
          </a:xfrm>
          <a:custGeom>
            <a:avLst/>
            <a:gdLst>
              <a:gd name="connsiteX0" fmla="*/ 0 w 1860550"/>
              <a:gd name="connsiteY0" fmla="*/ 77153 h 308610"/>
              <a:gd name="connsiteX1" fmla="*/ 572471 w 1860550"/>
              <a:gd name="connsiteY1" fmla="*/ 77153 h 308610"/>
              <a:gd name="connsiteX2" fmla="*/ 556895 w 1860550"/>
              <a:gd name="connsiteY2" fmla="*/ 154305 h 308610"/>
              <a:gd name="connsiteX3" fmla="*/ 57247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0619 w 1860550"/>
              <a:gd name="connsiteY10" fmla="*/ 231458 h 308610"/>
              <a:gd name="connsiteX11" fmla="*/ 1306195 w 1860550"/>
              <a:gd name="connsiteY11" fmla="*/ 154305 h 308610"/>
              <a:gd name="connsiteX12" fmla="*/ 129061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2471" y="77153"/>
                </a:lnTo>
                <a:lnTo>
                  <a:pt x="556895" y="154305"/>
                </a:lnTo>
                <a:lnTo>
                  <a:pt x="572472" y="231458"/>
                </a:lnTo>
                <a:lnTo>
                  <a:pt x="0" y="231458"/>
                </a:lnTo>
                <a:lnTo>
                  <a:pt x="77153" y="154305"/>
                </a:lnTo>
                <a:close/>
                <a:moveTo>
                  <a:pt x="1706245" y="0"/>
                </a:moveTo>
                <a:lnTo>
                  <a:pt x="1860550" y="154305"/>
                </a:lnTo>
                <a:lnTo>
                  <a:pt x="1706245" y="308610"/>
                </a:lnTo>
                <a:lnTo>
                  <a:pt x="1706245" y="231458"/>
                </a:lnTo>
                <a:lnTo>
                  <a:pt x="1290619" y="231458"/>
                </a:lnTo>
                <a:lnTo>
                  <a:pt x="1306195" y="154305"/>
                </a:lnTo>
                <a:lnTo>
                  <a:pt x="1290619" y="77153"/>
                </a:lnTo>
                <a:lnTo>
                  <a:pt x="1706245" y="77153"/>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2" name="任意多边形 34"/>
          <p:cNvSpPr/>
          <p:nvPr>
            <p:custDataLst>
              <p:tags r:id="rId11"/>
            </p:custDataLst>
          </p:nvPr>
        </p:nvSpPr>
        <p:spPr>
          <a:xfrm>
            <a:off x="3679530" y="3829413"/>
            <a:ext cx="1636657" cy="271473"/>
          </a:xfrm>
          <a:custGeom>
            <a:avLst/>
            <a:gdLst>
              <a:gd name="connsiteX0" fmla="*/ 0 w 1860550"/>
              <a:gd name="connsiteY0" fmla="*/ 77153 h 308610"/>
              <a:gd name="connsiteX1" fmla="*/ 571073 w 1860550"/>
              <a:gd name="connsiteY1" fmla="*/ 77153 h 308610"/>
              <a:gd name="connsiteX2" fmla="*/ 555625 w 1860550"/>
              <a:gd name="connsiteY2" fmla="*/ 153670 h 308610"/>
              <a:gd name="connsiteX3" fmla="*/ 571330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9221 w 1860550"/>
              <a:gd name="connsiteY10" fmla="*/ 231458 h 308610"/>
              <a:gd name="connsiteX11" fmla="*/ 1304925 w 1860550"/>
              <a:gd name="connsiteY11" fmla="*/ 153670 h 308610"/>
              <a:gd name="connsiteX12" fmla="*/ 1289477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1073" y="77153"/>
                </a:lnTo>
                <a:lnTo>
                  <a:pt x="555625" y="153670"/>
                </a:lnTo>
                <a:lnTo>
                  <a:pt x="571330" y="231458"/>
                </a:lnTo>
                <a:lnTo>
                  <a:pt x="0" y="231458"/>
                </a:lnTo>
                <a:lnTo>
                  <a:pt x="77153" y="154305"/>
                </a:lnTo>
                <a:close/>
                <a:moveTo>
                  <a:pt x="1706245" y="0"/>
                </a:moveTo>
                <a:lnTo>
                  <a:pt x="1860550" y="154305"/>
                </a:lnTo>
                <a:lnTo>
                  <a:pt x="1706245" y="308610"/>
                </a:lnTo>
                <a:lnTo>
                  <a:pt x="1706245" y="231458"/>
                </a:lnTo>
                <a:lnTo>
                  <a:pt x="1289221" y="231458"/>
                </a:lnTo>
                <a:lnTo>
                  <a:pt x="1304925" y="153670"/>
                </a:lnTo>
                <a:lnTo>
                  <a:pt x="1289477" y="77153"/>
                </a:lnTo>
                <a:lnTo>
                  <a:pt x="1706245" y="77153"/>
                </a:ln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3" name="任意多边形 35"/>
          <p:cNvSpPr/>
          <p:nvPr>
            <p:custDataLst>
              <p:tags r:id="rId12"/>
            </p:custDataLst>
          </p:nvPr>
        </p:nvSpPr>
        <p:spPr>
          <a:xfrm>
            <a:off x="5316188" y="3828855"/>
            <a:ext cx="1636657" cy="271473"/>
          </a:xfrm>
          <a:custGeom>
            <a:avLst/>
            <a:gdLst>
              <a:gd name="connsiteX0" fmla="*/ 0 w 1860550"/>
              <a:gd name="connsiteY0" fmla="*/ 77153 h 308610"/>
              <a:gd name="connsiteX1" fmla="*/ 569932 w 1860550"/>
              <a:gd name="connsiteY1" fmla="*/ 77153 h 308610"/>
              <a:gd name="connsiteX2" fmla="*/ 554355 w 1860550"/>
              <a:gd name="connsiteY2" fmla="*/ 154305 h 308610"/>
              <a:gd name="connsiteX3" fmla="*/ 56993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8079 w 1860550"/>
              <a:gd name="connsiteY10" fmla="*/ 231458 h 308610"/>
              <a:gd name="connsiteX11" fmla="*/ 1303655 w 1860550"/>
              <a:gd name="connsiteY11" fmla="*/ 154305 h 308610"/>
              <a:gd name="connsiteX12" fmla="*/ 128807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9932" y="77153"/>
                </a:lnTo>
                <a:lnTo>
                  <a:pt x="554355" y="154305"/>
                </a:lnTo>
                <a:lnTo>
                  <a:pt x="569932" y="231458"/>
                </a:lnTo>
                <a:lnTo>
                  <a:pt x="0" y="231458"/>
                </a:lnTo>
                <a:lnTo>
                  <a:pt x="77153" y="154305"/>
                </a:lnTo>
                <a:close/>
                <a:moveTo>
                  <a:pt x="1706245" y="0"/>
                </a:moveTo>
                <a:lnTo>
                  <a:pt x="1860550" y="154305"/>
                </a:lnTo>
                <a:lnTo>
                  <a:pt x="1706245" y="308610"/>
                </a:lnTo>
                <a:lnTo>
                  <a:pt x="1706245" y="231458"/>
                </a:lnTo>
                <a:lnTo>
                  <a:pt x="1288079" y="231458"/>
                </a:lnTo>
                <a:lnTo>
                  <a:pt x="1303655" y="154305"/>
                </a:lnTo>
                <a:lnTo>
                  <a:pt x="1288079" y="77153"/>
                </a:lnTo>
                <a:lnTo>
                  <a:pt x="1706245" y="77153"/>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9" name="任意多边形 36"/>
          <p:cNvSpPr/>
          <p:nvPr>
            <p:custDataLst>
              <p:tags r:id="rId13"/>
            </p:custDataLst>
          </p:nvPr>
        </p:nvSpPr>
        <p:spPr>
          <a:xfrm>
            <a:off x="6953404" y="3828855"/>
            <a:ext cx="1636657" cy="271473"/>
          </a:xfrm>
          <a:custGeom>
            <a:avLst/>
            <a:gdLst>
              <a:gd name="connsiteX0" fmla="*/ 0 w 1860550"/>
              <a:gd name="connsiteY0" fmla="*/ 77153 h 308610"/>
              <a:gd name="connsiteX1" fmla="*/ 568027 w 1860550"/>
              <a:gd name="connsiteY1" fmla="*/ 77153 h 308610"/>
              <a:gd name="connsiteX2" fmla="*/ 552450 w 1860550"/>
              <a:gd name="connsiteY2" fmla="*/ 154305 h 308610"/>
              <a:gd name="connsiteX3" fmla="*/ 56802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6174 w 1860550"/>
              <a:gd name="connsiteY10" fmla="*/ 231458 h 308610"/>
              <a:gd name="connsiteX11" fmla="*/ 1301750 w 1860550"/>
              <a:gd name="connsiteY11" fmla="*/ 154305 h 308610"/>
              <a:gd name="connsiteX12" fmla="*/ 128617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8027" y="77153"/>
                </a:lnTo>
                <a:lnTo>
                  <a:pt x="552450" y="154305"/>
                </a:lnTo>
                <a:lnTo>
                  <a:pt x="568027" y="231458"/>
                </a:lnTo>
                <a:lnTo>
                  <a:pt x="0" y="231458"/>
                </a:lnTo>
                <a:lnTo>
                  <a:pt x="77153" y="154305"/>
                </a:lnTo>
                <a:close/>
                <a:moveTo>
                  <a:pt x="1706245" y="0"/>
                </a:moveTo>
                <a:lnTo>
                  <a:pt x="1860550" y="154305"/>
                </a:lnTo>
                <a:lnTo>
                  <a:pt x="1706245" y="308610"/>
                </a:lnTo>
                <a:lnTo>
                  <a:pt x="1706245" y="231458"/>
                </a:lnTo>
                <a:lnTo>
                  <a:pt x="1286174" y="231458"/>
                </a:lnTo>
                <a:lnTo>
                  <a:pt x="1301750" y="154305"/>
                </a:lnTo>
                <a:lnTo>
                  <a:pt x="1286174" y="77153"/>
                </a:lnTo>
                <a:lnTo>
                  <a:pt x="1706245" y="77153"/>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0" name="椭圆 16"/>
          <p:cNvSpPr/>
          <p:nvPr>
            <p:custDataLst>
              <p:tags r:id="rId14"/>
            </p:custDataLst>
          </p:nvPr>
        </p:nvSpPr>
        <p:spPr>
          <a:xfrm>
            <a:off x="2569061" y="3664072"/>
            <a:ext cx="601597" cy="601597"/>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41" name="椭圆 17"/>
          <p:cNvSpPr/>
          <p:nvPr>
            <p:custDataLst>
              <p:tags r:id="rId15"/>
            </p:custDataLst>
          </p:nvPr>
        </p:nvSpPr>
        <p:spPr>
          <a:xfrm>
            <a:off x="4197340" y="3664072"/>
            <a:ext cx="601597" cy="601597"/>
          </a:xfrm>
          <a:prstGeom prst="ellipse">
            <a:avLst/>
          </a:prstGeom>
          <a:solidFill>
            <a:schemeClr val="accent2"/>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椭圆 18"/>
          <p:cNvSpPr/>
          <p:nvPr>
            <p:custDataLst>
              <p:tags r:id="rId16"/>
            </p:custDataLst>
          </p:nvPr>
        </p:nvSpPr>
        <p:spPr>
          <a:xfrm>
            <a:off x="5833439" y="3664072"/>
            <a:ext cx="601597" cy="601597"/>
          </a:xfrm>
          <a:prstGeom prst="ellipse">
            <a:avLst/>
          </a:prstGeom>
          <a:solidFill>
            <a:schemeClr val="accent3"/>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3" name="椭圆 19"/>
          <p:cNvSpPr/>
          <p:nvPr>
            <p:custDataLst>
              <p:tags r:id="rId17"/>
            </p:custDataLst>
          </p:nvPr>
        </p:nvSpPr>
        <p:spPr>
          <a:xfrm>
            <a:off x="7470097" y="3664072"/>
            <a:ext cx="601597" cy="601597"/>
          </a:xfrm>
          <a:prstGeom prst="ellipse">
            <a:avLst/>
          </a:prstGeom>
          <a:solidFill>
            <a:schemeClr val="accent4"/>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4" name="任意多边形 37"/>
          <p:cNvSpPr/>
          <p:nvPr>
            <p:custDataLst>
              <p:tags r:id="rId18"/>
            </p:custDataLst>
          </p:nvPr>
        </p:nvSpPr>
        <p:spPr>
          <a:xfrm>
            <a:off x="8590062" y="3828855"/>
            <a:ext cx="1636657" cy="271473"/>
          </a:xfrm>
          <a:custGeom>
            <a:avLst/>
            <a:gdLst>
              <a:gd name="connsiteX0" fmla="*/ 0 w 1860550"/>
              <a:gd name="connsiteY0" fmla="*/ 77153 h 308610"/>
              <a:gd name="connsiteX1" fmla="*/ 574376 w 1860550"/>
              <a:gd name="connsiteY1" fmla="*/ 77153 h 308610"/>
              <a:gd name="connsiteX2" fmla="*/ 558800 w 1860550"/>
              <a:gd name="connsiteY2" fmla="*/ 154305 h 308610"/>
              <a:gd name="connsiteX3" fmla="*/ 57437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2523 w 1860550"/>
              <a:gd name="connsiteY10" fmla="*/ 231458 h 308610"/>
              <a:gd name="connsiteX11" fmla="*/ 1308100 w 1860550"/>
              <a:gd name="connsiteY11" fmla="*/ 154305 h 308610"/>
              <a:gd name="connsiteX12" fmla="*/ 129252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4376" y="77153"/>
                </a:lnTo>
                <a:lnTo>
                  <a:pt x="558800" y="154305"/>
                </a:lnTo>
                <a:lnTo>
                  <a:pt x="574377" y="231458"/>
                </a:lnTo>
                <a:lnTo>
                  <a:pt x="0" y="231458"/>
                </a:lnTo>
                <a:lnTo>
                  <a:pt x="77153" y="154305"/>
                </a:lnTo>
                <a:close/>
                <a:moveTo>
                  <a:pt x="1706245" y="0"/>
                </a:moveTo>
                <a:lnTo>
                  <a:pt x="1860550" y="154305"/>
                </a:lnTo>
                <a:lnTo>
                  <a:pt x="1706245" y="308610"/>
                </a:lnTo>
                <a:lnTo>
                  <a:pt x="1706245" y="231458"/>
                </a:lnTo>
                <a:lnTo>
                  <a:pt x="1292523" y="231458"/>
                </a:lnTo>
                <a:lnTo>
                  <a:pt x="1308100" y="154305"/>
                </a:lnTo>
                <a:lnTo>
                  <a:pt x="1292524" y="77153"/>
                </a:lnTo>
                <a:lnTo>
                  <a:pt x="1706245" y="77153"/>
                </a:lnTo>
                <a:close/>
              </a:path>
            </a:pathLst>
          </a:cu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5" name="椭圆 2"/>
          <p:cNvSpPr/>
          <p:nvPr>
            <p:custDataLst>
              <p:tags r:id="rId19"/>
            </p:custDataLst>
          </p:nvPr>
        </p:nvSpPr>
        <p:spPr>
          <a:xfrm>
            <a:off x="9107312" y="3664072"/>
            <a:ext cx="601597" cy="601597"/>
          </a:xfrm>
          <a:prstGeom prst="ellipse">
            <a:avLst/>
          </a:prstGeom>
          <a:solidFill>
            <a:schemeClr val="accent5"/>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矩形 29"/>
          <p:cNvSpPr/>
          <p:nvPr>
            <p:custDataLst>
              <p:tags r:id="rId20"/>
            </p:custDataLst>
          </p:nvPr>
        </p:nvSpPr>
        <p:spPr>
          <a:xfrm>
            <a:off x="8074660" y="1983740"/>
            <a:ext cx="3377565" cy="120205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点预测仅提供单一的估计值，而区间预测提供一个包含实际值的可能范围，后者考虑了预测的不确定性，给出了估计的精度和可靠性。</a:t>
            </a:r>
            <a:endParaRPr lang="zh-CN" altLang="en-US" sz="1600">
              <a:solidFill>
                <a:schemeClr val="tx1">
                  <a:lumMod val="85000"/>
                  <a:lumOff val="15000"/>
                </a:schemeClr>
              </a:solidFill>
              <a:latin typeface="+mn-ea"/>
              <a:cs typeface="+mn-ea"/>
              <a:sym typeface="+mn-ea"/>
            </a:endParaRPr>
          </a:p>
        </p:txBody>
      </p:sp>
      <p:pic>
        <p:nvPicPr>
          <p:cNvPr id="47" name="图片 13" descr="32313538333935363b32313538333934373bcec4bcfebcd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371619" y="3847288"/>
            <a:ext cx="253343" cy="253343"/>
          </a:xfrm>
          <a:prstGeom prst="rect">
            <a:avLst/>
          </a:prstGeom>
        </p:spPr>
      </p:pic>
      <p:pic>
        <p:nvPicPr>
          <p:cNvPr id="48" name="图片 3" descr="32313538333935363b32313538333934333bb6d4bbb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007718" y="3846729"/>
            <a:ext cx="253343" cy="253343"/>
          </a:xfrm>
          <a:prstGeom prst="rect">
            <a:avLst/>
          </a:prstGeom>
        </p:spPr>
      </p:pic>
      <p:pic>
        <p:nvPicPr>
          <p:cNvPr id="49" name="图片 21" descr="32313538333935363b32313538333935353bb3a4c6aab6c1cee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743340" y="3837792"/>
            <a:ext cx="253352" cy="253352"/>
          </a:xfrm>
          <a:prstGeom prst="rect">
            <a:avLst/>
          </a:prstGeom>
        </p:spPr>
      </p:pic>
      <p:sp>
        <p:nvSpPr>
          <p:cNvPr id="50" name="矩形 30"/>
          <p:cNvSpPr/>
          <p:nvPr>
            <p:custDataLst>
              <p:tags r:id="rId30"/>
            </p:custDataLst>
          </p:nvPr>
        </p:nvSpPr>
        <p:spPr>
          <a:xfrm>
            <a:off x="8350250" y="3256915"/>
            <a:ext cx="2599690" cy="38417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点预测与区间预测的比较</a:t>
            </a:r>
            <a:endParaRPr lang="zh-CN" altLang="en-US" b="1">
              <a:solidFill>
                <a:schemeClr val="accent5"/>
              </a:solidFill>
              <a:latin typeface="+mn-ea"/>
              <a:cs typeface="+mn-ea"/>
            </a:endParaRPr>
          </a:p>
        </p:txBody>
      </p:sp>
      <p:pic>
        <p:nvPicPr>
          <p:cNvPr id="51" name="图片 8" descr="32313538333935363b32313538333934303bcae9b1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644375" y="3837792"/>
            <a:ext cx="253362" cy="253362"/>
          </a:xfrm>
          <a:prstGeom prst="rect">
            <a:avLst/>
          </a:prstGeom>
        </p:spPr>
      </p:pic>
      <p:pic>
        <p:nvPicPr>
          <p:cNvPr id="52" name="图片 16" descr="32313538333935363b32313538333934393bccedbcd3cae9bcae"/>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281592" y="3837792"/>
            <a:ext cx="253363" cy="253363"/>
          </a:xfrm>
          <a:prstGeom prst="rect">
            <a:avLst/>
          </a:prstGeom>
        </p:spPr>
      </p:pic>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781810" y="865505"/>
            <a:ext cx="9352280" cy="5054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（二）动态预测与静态预测</a:t>
            </a:r>
            <a:endParaRPr lang="zh-CN" altLang="en-US" sz="2800">
              <a:solidFill>
                <a:schemeClr val="accent2">
                  <a:lumMod val="75000"/>
                </a:schemeClr>
              </a:solidFill>
            </a:endParaRPr>
          </a:p>
        </p:txBody>
      </p:sp>
      <p:sp>
        <p:nvSpPr>
          <p:cNvPr id="2" name="矩形 2"/>
          <p:cNvSpPr/>
          <p:nvPr>
            <p:custDataLst>
              <p:tags r:id="rId2"/>
            </p:custDataLst>
          </p:nvPr>
        </p:nvSpPr>
        <p:spPr>
          <a:xfrm>
            <a:off x="754420" y="2091944"/>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动态预测通过样本的拟合值进行多步预测，首个预测值使用实际值，后续使用递推预测方法。</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754420" y="1435320"/>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动态预测的定义与方法</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754420" y="4392667"/>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动态预测与静态预测在多期预测中首期结果相同，后续期数可能因</a:t>
            </a:r>
            <a:r>
              <a:rPr lang="en-US" altLang="zh-CN" sz="1600">
                <a:ln>
                  <a:noFill/>
                  <a:prstDash val="sysDot"/>
                </a:ln>
                <a:solidFill>
                  <a:schemeClr val="tx1">
                    <a:lumMod val="85000"/>
                    <a:lumOff val="15000"/>
                  </a:schemeClr>
                </a:solidFill>
                <a:latin typeface="+mn-ea"/>
                <a:cs typeface="+mn-ea"/>
              </a:rPr>
              <a:t>AR</a:t>
            </a:r>
            <a:r>
              <a:rPr lang="zh-CN" altLang="en-US" sz="1600">
                <a:ln>
                  <a:noFill/>
                  <a:prstDash val="sysDot"/>
                </a:ln>
                <a:solidFill>
                  <a:schemeClr val="tx1">
                    <a:lumMod val="85000"/>
                    <a:lumOff val="15000"/>
                  </a:schemeClr>
                </a:solidFill>
                <a:latin typeface="+mn-ea"/>
                <a:cs typeface="+mn-ea"/>
              </a:rPr>
              <a:t>或</a:t>
            </a:r>
            <a:r>
              <a:rPr lang="en-US" altLang="zh-CN" sz="1600">
                <a:ln>
                  <a:noFill/>
                  <a:prstDash val="sysDot"/>
                </a:ln>
                <a:solidFill>
                  <a:schemeClr val="tx1">
                    <a:lumMod val="85000"/>
                    <a:lumOff val="15000"/>
                  </a:schemeClr>
                </a:solidFill>
                <a:latin typeface="+mn-ea"/>
                <a:cs typeface="+mn-ea"/>
              </a:rPr>
              <a:t>MA</a:t>
            </a:r>
            <a:r>
              <a:rPr lang="zh-CN" altLang="en-US" sz="1600">
                <a:ln>
                  <a:noFill/>
                  <a:prstDash val="sysDot"/>
                </a:ln>
                <a:solidFill>
                  <a:schemeClr val="tx1">
                    <a:lumMod val="85000"/>
                    <a:lumOff val="15000"/>
                  </a:schemeClr>
                </a:solidFill>
                <a:latin typeface="+mn-ea"/>
                <a:cs typeface="+mn-ea"/>
              </a:rPr>
              <a:t>项而异。</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754420" y="3727153"/>
            <a:ext cx="3287233" cy="608529"/>
          </a:xfrm>
          <a:prstGeom prst="rect">
            <a:avLst/>
          </a:prstGeom>
          <a:noFill/>
        </p:spPr>
        <p:txBody>
          <a:bodyPr wrap="square" lIns="0" tIns="0" rIns="0" bIns="0" rtlCol="0" anchor="b">
            <a:noAutofit/>
          </a:bodyPr>
          <a:p>
            <a:pPr algn="l">
              <a:spcBef>
                <a:spcPct val="0"/>
              </a:spcBef>
              <a:spcAft>
                <a:spcPct val="0"/>
              </a:spcAft>
              <a:buClr>
                <a:schemeClr val="accent1"/>
              </a:buClr>
              <a:buSzPct val="70000"/>
            </a:pPr>
            <a:r>
              <a:rPr lang="zh-CN" altLang="en-US" sz="1900" b="1">
                <a:solidFill>
                  <a:schemeClr val="accent3"/>
                </a:solidFill>
                <a:latin typeface="+mn-ea"/>
                <a:cs typeface="+mn-ea"/>
              </a:rPr>
              <a:t>动态预测与静态预测的预测值差异</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67492" y="2103375"/>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静态预测依赖于样本的实际值，必须使用真实值进行预测，不能用预测值代替。</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67492" y="1435320"/>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静态预测的定义与方法</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67492" y="4392667"/>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静态预测中数据缺失会导致对应期预测值为</a:t>
            </a:r>
            <a:r>
              <a:rPr lang="en-US" altLang="zh-CN" sz="1600">
                <a:ln>
                  <a:noFill/>
                  <a:prstDash val="sysDot"/>
                </a:ln>
                <a:solidFill>
                  <a:schemeClr val="tx1">
                    <a:lumMod val="85000"/>
                    <a:lumOff val="15000"/>
                  </a:schemeClr>
                </a:solidFill>
                <a:latin typeface="+mn-ea"/>
                <a:cs typeface="+mn-ea"/>
              </a:rPr>
              <a:t>NA</a:t>
            </a:r>
            <a:r>
              <a:rPr lang="zh-CN" altLang="en-US" sz="1600">
                <a:ln>
                  <a:noFill/>
                  <a:prstDash val="sysDot"/>
                </a:ln>
                <a:solidFill>
                  <a:schemeClr val="tx1">
                    <a:lumMod val="85000"/>
                    <a:lumOff val="15000"/>
                  </a:schemeClr>
                </a:solidFill>
                <a:latin typeface="+mn-ea"/>
                <a:cs typeface="+mn-ea"/>
              </a:rPr>
              <a:t>，但不影响后续预测。需提前准备解释变量值。</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67700" y="3728720"/>
            <a:ext cx="3079115"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预测中遇到数据缺失的处理方法</a:t>
            </a:r>
            <a:endParaRPr lang="zh-CN" altLang="en-US" sz="1900" b="1">
              <a:solidFill>
                <a:schemeClr val="accent4"/>
              </a:solidFill>
              <a:latin typeface="+mn-ea"/>
              <a:cs typeface="+mn-ea"/>
            </a:endParaRPr>
          </a:p>
        </p:txBody>
      </p:sp>
      <p:pic>
        <p:nvPicPr>
          <p:cNvPr id="19" name="图片 22" descr="/data/temp/c1d0cb05-05ff-4228-b06c-beb40b261a2d/43c81409-9b89-11f0-82ba-32bbf7f8b049.jpg@base@tag=imgScale&amp;m=1&amp;w=450&amp;h=450&amp;q=9543c81409-9b89-11f0-82ba-32bbf7f8b049"/>
          <p:cNvPicPr>
            <a:picLocks noChangeAspect="1"/>
          </p:cNvPicPr>
          <p:nvPr>
            <p:custDataLst>
              <p:tags r:id="rId10"/>
            </p:custDataLst>
          </p:nvPr>
        </p:nvPicPr>
        <p:blipFill rotWithShape="1">
          <a:blip r:embed="rId11"/>
          <a:srcRect/>
          <a:stretch>
            <a:fillRect/>
          </a:stretch>
        </p:blipFill>
        <p:spPr>
          <a:xfrm>
            <a:off x="4376646" y="153629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c1d0cb05-05ff-4228-b06c-beb40b261a2d/43c81575-9b89-11f0-82ba-32bbf7f8b049.jpg@base@tag=imgScale&amp;m=1&amp;w=450&amp;h=450&amp;q=9543c81575-9b89-11f0-82ba-32bbf7f8b049"/>
          <p:cNvPicPr>
            <a:picLocks noChangeAspect="1"/>
          </p:cNvPicPr>
          <p:nvPr>
            <p:custDataLst>
              <p:tags r:id="rId12"/>
            </p:custDataLst>
          </p:nvPr>
        </p:nvPicPr>
        <p:blipFill rotWithShape="1">
          <a:blip r:embed="rId13"/>
          <a:srcRect l="16667" r="16667"/>
          <a:stretch>
            <a:fillRect/>
          </a:stretch>
        </p:blipFill>
        <p:spPr>
          <a:xfrm>
            <a:off x="6336992" y="153629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c1d0cb05-05ff-4228-b06c-beb40b261a2d/43c81583-9b89-11f0-82ba-32bbf7f8b049.jpg@base@tag=imgScale&amp;m=1&amp;w=450&amp;h=450&amp;q=9543c81583-9b89-11f0-82ba-32bbf7f8b049"/>
          <p:cNvPicPr>
            <a:picLocks noChangeAspect="1"/>
          </p:cNvPicPr>
          <p:nvPr>
            <p:custDataLst>
              <p:tags r:id="rId14"/>
            </p:custDataLst>
          </p:nvPr>
        </p:nvPicPr>
        <p:blipFill>
          <a:blip r:embed="rId15"/>
          <a:srcRect l="16667" r="16667"/>
          <a:stretch>
            <a:fillRect/>
          </a:stretch>
        </p:blipFill>
        <p:spPr>
          <a:xfrm>
            <a:off x="4381727" y="369540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商务人士分析金融数据图表，交易外汇，投资"/>
          <p:cNvPicPr>
            <a:picLocks noChangeAspect="1"/>
          </p:cNvPicPr>
          <p:nvPr>
            <p:custDataLst>
              <p:tags r:id="rId16"/>
            </p:custDataLst>
          </p:nvPr>
        </p:nvPicPr>
        <p:blipFill>
          <a:blip r:embed="rId17"/>
          <a:srcRect l="16684" r="16684"/>
          <a:stretch>
            <a:fillRect/>
          </a:stretch>
        </p:blipFill>
        <p:spPr>
          <a:xfrm>
            <a:off x="6336992" y="369540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354330"/>
            <a:ext cx="9107805" cy="138493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六、异方差性</a:t>
            </a:r>
            <a:endParaRPr lang="zh-CN" altLang="en-US" sz="3200">
              <a:solidFill>
                <a:schemeClr val="accent1"/>
              </a:solidFill>
            </a:endParaRPr>
          </a:p>
          <a:p>
            <a:pPr indent="0" fontAlgn="auto">
              <a:lnSpc>
                <a:spcPct val="140000"/>
              </a:lnSpc>
            </a:pPr>
            <a:r>
              <a:rPr lang="zh-CN" altLang="en-US" sz="2800">
                <a:solidFill>
                  <a:schemeClr val="accent1"/>
                </a:solidFill>
              </a:rPr>
              <a:t>（一）异方差的定义、产生原因、类型和后果</a:t>
            </a:r>
            <a:endParaRPr lang="zh-CN" altLang="en-US" sz="2800">
              <a:solidFill>
                <a:schemeClr val="accent1"/>
              </a:solidFill>
            </a:endParaRPr>
          </a:p>
          <a:p>
            <a:pPr indent="0" fontAlgn="auto">
              <a:lnSpc>
                <a:spcPct val="140000"/>
              </a:lnSpc>
            </a:pPr>
            <a:r>
              <a:rPr lang="en-US" altLang="zh-CN" sz="1800">
                <a:solidFill>
                  <a:schemeClr val="accent1"/>
                </a:solidFill>
              </a:rPr>
              <a:t>1. </a:t>
            </a:r>
            <a:r>
              <a:rPr lang="zh-CN" altLang="en-US" sz="1800">
                <a:solidFill>
                  <a:schemeClr val="accent1"/>
                </a:solidFill>
              </a:rPr>
              <a:t>对于模型</a:t>
            </a:r>
            <a:endParaRPr lang="zh-CN" altLang="en-US" sz="1800">
              <a:solidFill>
                <a:schemeClr val="accent1"/>
              </a:solidFill>
            </a:endParaRPr>
          </a:p>
        </p:txBody>
      </p:sp>
      <p:pic>
        <p:nvPicPr>
          <p:cNvPr id="2" name="图片 1"/>
          <p:cNvPicPr>
            <a:picLocks noChangeAspect="1"/>
          </p:cNvPicPr>
          <p:nvPr/>
        </p:nvPicPr>
        <p:blipFill>
          <a:blip r:embed="rId2"/>
          <a:srcRect r="492" b="926"/>
          <a:stretch>
            <a:fillRect/>
          </a:stretch>
        </p:blipFill>
        <p:spPr>
          <a:xfrm>
            <a:off x="1990725" y="2400300"/>
            <a:ext cx="8316595" cy="20574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2376918"/>
            <a:ext cx="5134011" cy="739561"/>
            <a:chOff x="2451527" y="1475904"/>
            <a:chExt cx="5134011" cy="739561"/>
          </a:xfrm>
        </p:grpSpPr>
        <p:sp>
          <p:nvSpPr>
            <p:cNvPr id="4" name="椭圆 3"/>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38" y="1475904"/>
              <a:ext cx="4320000" cy="739561"/>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一元线性回归</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326727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多元线性回归分析</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770380" y="895350"/>
            <a:ext cx="7529830" cy="33464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1800">
                <a:solidFill>
                  <a:schemeClr val="accent2">
                    <a:lumMod val="75000"/>
                  </a:schemeClr>
                </a:solidFill>
              </a:rPr>
              <a:t>2. </a:t>
            </a:r>
            <a:r>
              <a:rPr lang="zh-CN" altLang="en-US" sz="1800">
                <a:solidFill>
                  <a:schemeClr val="accent2">
                    <a:lumMod val="75000"/>
                  </a:schemeClr>
                </a:solidFill>
              </a:rPr>
              <a:t>异方差产生原因</a:t>
            </a:r>
            <a:endParaRPr lang="zh-CN" altLang="en-US" sz="18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遗漏重要变量会导致其影响混入随机误差项，引起异方差性，影响模型的准确性。</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b="1">
                <a:solidFill>
                  <a:schemeClr val="accent1"/>
                </a:solidFill>
                <a:latin typeface="+mn-ea"/>
                <a:cs typeface="+mn-ea"/>
              </a:rPr>
              <a:t>模型中遗漏变量的影响</a:t>
            </a:r>
            <a:endParaRPr lang="zh-CN" altLang="en-US"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测量误差可能导致解释变量值不准确，进而影响误差项方差，产生异方差。</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b="1">
                <a:solidFill>
                  <a:schemeClr val="accent3"/>
                </a:solidFill>
                <a:latin typeface="+mn-ea"/>
                <a:cs typeface="+mn-ea"/>
              </a:rPr>
              <a:t>样本数据的测量误差</a:t>
            </a:r>
            <a:endParaRPr lang="zh-CN" altLang="en-US" b="1">
              <a:solidFill>
                <a:schemeClr val="accent3"/>
              </a:solidFill>
              <a:latin typeface="+mn-ea"/>
              <a:cs typeface="+mn-ea"/>
            </a:endParaRPr>
          </a:p>
        </p:txBody>
      </p:sp>
      <p:sp>
        <p:nvSpPr>
          <p:cNvPr id="10" name="矩形 14"/>
          <p:cNvSpPr/>
          <p:nvPr>
            <p:custDataLst>
              <p:tags r:id="rId6"/>
            </p:custDataLst>
          </p:nvPr>
        </p:nvSpPr>
        <p:spPr>
          <a:xfrm>
            <a:off x="8209280" y="2336165"/>
            <a:ext cx="3196590"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错误的模型设定，如将非线性关系用线性模型表示，会导致误差项方差不均匀。</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模型函数形式设定误差</a:t>
            </a:r>
            <a:endParaRPr lang="zh-CN" altLang="en-US" b="1">
              <a:solidFill>
                <a:schemeClr val="accent2"/>
              </a:solidFill>
              <a:latin typeface="+mn-ea"/>
              <a:cs typeface="+mn-ea"/>
            </a:endParaRPr>
          </a:p>
        </p:txBody>
      </p:sp>
      <p:sp>
        <p:nvSpPr>
          <p:cNvPr id="12" name="矩形 19"/>
          <p:cNvSpPr/>
          <p:nvPr>
            <p:custDataLst>
              <p:tags r:id="rId8"/>
            </p:custDataLst>
          </p:nvPr>
        </p:nvSpPr>
        <p:spPr>
          <a:xfrm>
            <a:off x="8209280" y="4625975"/>
            <a:ext cx="3195955"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外部随机因素如经济环境变化，可能对模型误差项产生影响，导致异方差性。</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4"/>
                </a:solidFill>
                <a:latin typeface="+mn-ea"/>
                <a:cs typeface="+mn-ea"/>
              </a:rPr>
              <a:t>随机因素对异方差的影响</a:t>
            </a:r>
            <a:endParaRPr lang="zh-CN" altLang="en-US" b="1">
              <a:solidFill>
                <a:schemeClr val="accent4"/>
              </a:solidFill>
              <a:latin typeface="+mn-ea"/>
              <a:cs typeface="+mn-ea"/>
            </a:endParaRPr>
          </a:p>
        </p:txBody>
      </p:sp>
      <p:pic>
        <p:nvPicPr>
          <p:cNvPr id="19" name="图片 22" descr="/data/temp/7c9804c2-9ebf-4696-8a4b-ac1cce54e5ca/7a74df77-9baf-11f0-85fb-6a7d780eeeb8.jpg@base@tag=imgScale&amp;m=1&amp;w=450&amp;h=450&amp;q=957a74df77-9baf-11f0-85fb-6a7d780eeeb8"/>
          <p:cNvPicPr>
            <a:picLocks noChangeAspect="1"/>
          </p:cNvPicPr>
          <p:nvPr>
            <p:custDataLst>
              <p:tags r:id="rId10"/>
            </p:custDataLst>
          </p:nvPr>
        </p:nvPicPr>
        <p:blipFill rotWithShape="1">
          <a:blip r:embed="rId11"/>
          <a:srcRect t="3704" b="3704"/>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7c9804c2-9ebf-4696-8a4b-ac1cce54e5ca/7a74df14-9baf-11f0-85fb-6a7d780eeeb8.jpg@base@tag=imgScale&amp;m=1&amp;w=450&amp;h=450&amp;q=957a74df14-9baf-11f0-85fb-6a7d780eeeb8"/>
          <p:cNvPicPr>
            <a:picLocks noChangeAspect="1"/>
          </p:cNvPicPr>
          <p:nvPr>
            <p:custDataLst>
              <p:tags r:id="rId12"/>
            </p:custDataLst>
          </p:nvPr>
        </p:nvPicPr>
        <p:blipFill rotWithShape="1">
          <a:blip r:embed="rId13"/>
          <a:srcRect l="10035" r="10036"/>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7c9804c2-9ebf-4696-8a4b-ac1cce54e5ca/7a74deff-9baf-11f0-85fb-6a7d780eeeb8.jpg@base@tag=imgScale&amp;m=1&amp;w=450&amp;h=450&amp;q=957a74deff-9baf-11f0-85fb-6a7d780eeeb8"/>
          <p:cNvPicPr>
            <a:picLocks noChangeAspect="1"/>
          </p:cNvPicPr>
          <p:nvPr>
            <p:custDataLst>
              <p:tags r:id="rId14"/>
            </p:custDataLst>
          </p:nvPr>
        </p:nvPicPr>
        <p:blipFill>
          <a:blip r:embed="rId15"/>
          <a:srcRect l="10035" r="10036"/>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7c9804c2-9ebf-4696-8a4b-ac1cce54e5ca/7a74df91-9baf-11f0-85fb-6a7d780eeeb8.jpg@base@tag=imgScale&amp;m=1&amp;w=450&amp;h=450&amp;q=957a74df91-9baf-11f0-85fb-6a7d780eeeb8"/>
          <p:cNvPicPr>
            <a:picLocks noChangeAspect="1"/>
          </p:cNvPicPr>
          <p:nvPr>
            <p:custDataLst>
              <p:tags r:id="rId16"/>
            </p:custDataLst>
          </p:nvPr>
        </p:nvPicPr>
        <p:blipFill>
          <a:blip r:embed="rId17"/>
          <a:srcRect/>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圆角 2"/>
          <p:cNvSpPr/>
          <p:nvPr>
            <p:custDataLst>
              <p:tags r:id="rId1"/>
            </p:custDataLst>
          </p:nvPr>
        </p:nvSpPr>
        <p:spPr>
          <a:xfrm>
            <a:off x="731520" y="2121535"/>
            <a:ext cx="5102225" cy="395160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2"/>
            </p:custDataLst>
          </p:nvPr>
        </p:nvSpPr>
        <p:spPr>
          <a:xfrm>
            <a:off x="1036003" y="3354388"/>
            <a:ext cx="4493260" cy="21907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en-US" sz="1600" dirty="0">
                <a:solidFill>
                  <a:schemeClr val="tx1">
                    <a:lumMod val="85000"/>
                    <a:lumOff val="15000"/>
                  </a:schemeClr>
                </a:solidFill>
                <a:latin typeface="+mn-ea"/>
                <a:cs typeface="+mn-ea"/>
              </a:rPr>
              <a:t>①</a:t>
            </a:r>
            <a:r>
              <a:rPr lang="zh-CN" altLang="en-US" sz="1600" dirty="0">
                <a:solidFill>
                  <a:schemeClr val="tx1">
                    <a:lumMod val="85000"/>
                    <a:lumOff val="15000"/>
                  </a:schemeClr>
                </a:solidFill>
                <a:latin typeface="+mn-ea"/>
                <a:cs typeface="+mn-ea"/>
              </a:rPr>
              <a:t>单调递增型：随机误差项</a:t>
            </a:r>
            <a:r>
              <a:rPr lang="en-US" altLang="zh-CN" sz="1600" dirty="0">
                <a:solidFill>
                  <a:schemeClr val="tx1">
                    <a:lumMod val="85000"/>
                    <a:lumOff val="15000"/>
                  </a:schemeClr>
                </a:solidFill>
                <a:latin typeface="+mn-ea"/>
                <a:cs typeface="+mn-ea"/>
              </a:rPr>
              <a:t> u</a:t>
            </a:r>
            <a:r>
              <a:rPr lang="en-US" altLang="zh-CN" sz="1600" baseline="-25000" dirty="0">
                <a:solidFill>
                  <a:schemeClr val="tx1">
                    <a:lumMod val="85000"/>
                    <a:lumOff val="15000"/>
                  </a:schemeClr>
                </a:solidFill>
                <a:latin typeface="+mn-ea"/>
                <a:cs typeface="+mn-ea"/>
              </a:rPr>
              <a:t>t </a:t>
            </a:r>
            <a:r>
              <a:rPr lang="zh-CN" altLang="en-US" sz="1600" dirty="0">
                <a:solidFill>
                  <a:schemeClr val="tx1">
                    <a:lumMod val="85000"/>
                    <a:lumOff val="15000"/>
                  </a:schemeClr>
                </a:solidFill>
                <a:latin typeface="+mn-ea"/>
                <a:cs typeface="+mn-ea"/>
              </a:rPr>
              <a:t>的方差随着</a:t>
            </a:r>
            <a:r>
              <a:rPr lang="en-US" altLang="zh-CN" sz="1600" dirty="0">
                <a:solidFill>
                  <a:schemeClr val="tx1">
                    <a:lumMod val="85000"/>
                    <a:lumOff val="15000"/>
                  </a:schemeClr>
                </a:solidFill>
                <a:latin typeface="+mn-ea"/>
                <a:cs typeface="+mn-ea"/>
              </a:rPr>
              <a:t> x</a:t>
            </a:r>
            <a:r>
              <a:rPr lang="en-US" altLang="zh-CN" sz="1600" baseline="-25000" dirty="0">
                <a:solidFill>
                  <a:schemeClr val="tx1">
                    <a:lumMod val="85000"/>
                    <a:lumOff val="15000"/>
                  </a:schemeClr>
                </a:solidFill>
                <a:latin typeface="+mn-ea"/>
                <a:cs typeface="+mn-ea"/>
              </a:rPr>
              <a:t>t</a:t>
            </a:r>
            <a:r>
              <a:rPr lang="en-US" altLang="zh-CN" sz="1600" dirty="0">
                <a:solidFill>
                  <a:schemeClr val="tx1">
                    <a:lumMod val="85000"/>
                    <a:lumOff val="15000"/>
                  </a:schemeClr>
                </a:solidFill>
                <a:latin typeface="+mn-ea"/>
                <a:cs typeface="+mn-ea"/>
              </a:rPr>
              <a:t> </a:t>
            </a:r>
            <a:r>
              <a:rPr lang="zh-CN" altLang="en-US" sz="1600" dirty="0">
                <a:solidFill>
                  <a:schemeClr val="tx1">
                    <a:lumMod val="85000"/>
                    <a:lumOff val="15000"/>
                  </a:schemeClr>
                </a:solidFill>
                <a:latin typeface="+mn-ea"/>
                <a:cs typeface="+mn-ea"/>
              </a:rPr>
              <a:t>的增大而增大。</a:t>
            </a:r>
            <a:r>
              <a:rPr lang="en-US" altLang="en-US" sz="1600" dirty="0">
                <a:solidFill>
                  <a:schemeClr val="tx1">
                    <a:lumMod val="85000"/>
                    <a:lumOff val="15000"/>
                  </a:schemeClr>
                </a:solidFill>
                <a:latin typeface="+mn-ea"/>
                <a:cs typeface="+mn-ea"/>
              </a:rPr>
              <a:t>②</a:t>
            </a:r>
            <a:r>
              <a:rPr lang="zh-CN" altLang="en-US" sz="1600" dirty="0">
                <a:solidFill>
                  <a:schemeClr val="tx1">
                    <a:lumMod val="85000"/>
                    <a:lumOff val="15000"/>
                  </a:schemeClr>
                </a:solidFill>
                <a:latin typeface="+mn-ea"/>
                <a:cs typeface="+mn-ea"/>
              </a:rPr>
              <a:t>单调递减型：随机误差项</a:t>
            </a:r>
            <a:r>
              <a:rPr lang="en-US" altLang="zh-CN" sz="1600" dirty="0">
                <a:solidFill>
                  <a:schemeClr val="tx1">
                    <a:lumMod val="85000"/>
                    <a:lumOff val="15000"/>
                  </a:schemeClr>
                </a:solidFill>
                <a:latin typeface="+mn-ea"/>
                <a:cs typeface="+mn-ea"/>
              </a:rPr>
              <a:t> u</a:t>
            </a:r>
            <a:r>
              <a:rPr lang="en-US" altLang="zh-CN" sz="1600" baseline="-25000" dirty="0">
                <a:solidFill>
                  <a:schemeClr val="tx1">
                    <a:lumMod val="85000"/>
                    <a:lumOff val="15000"/>
                  </a:schemeClr>
                </a:solidFill>
                <a:latin typeface="+mn-ea"/>
                <a:cs typeface="+mn-ea"/>
              </a:rPr>
              <a:t>t</a:t>
            </a:r>
            <a:r>
              <a:rPr lang="en-US" altLang="zh-CN" sz="1600" dirty="0">
                <a:solidFill>
                  <a:schemeClr val="tx1">
                    <a:lumMod val="85000"/>
                    <a:lumOff val="15000"/>
                  </a:schemeClr>
                </a:solidFill>
                <a:latin typeface="+mn-ea"/>
                <a:cs typeface="+mn-ea"/>
              </a:rPr>
              <a:t> </a:t>
            </a:r>
            <a:r>
              <a:rPr lang="zh-CN" altLang="en-US" sz="1600" dirty="0">
                <a:solidFill>
                  <a:schemeClr val="tx1">
                    <a:lumMod val="85000"/>
                    <a:lumOff val="15000"/>
                  </a:schemeClr>
                </a:solidFill>
                <a:latin typeface="+mn-ea"/>
                <a:cs typeface="+mn-ea"/>
              </a:rPr>
              <a:t>的方差随着</a:t>
            </a:r>
            <a:r>
              <a:rPr lang="en-US" altLang="zh-CN" sz="1600" dirty="0">
                <a:solidFill>
                  <a:schemeClr val="tx1">
                    <a:lumMod val="85000"/>
                    <a:lumOff val="15000"/>
                  </a:schemeClr>
                </a:solidFill>
                <a:latin typeface="+mn-ea"/>
                <a:cs typeface="+mn-ea"/>
              </a:rPr>
              <a:t> x</a:t>
            </a:r>
            <a:r>
              <a:rPr lang="en-US" altLang="zh-CN" sz="1600" baseline="-25000" dirty="0">
                <a:solidFill>
                  <a:schemeClr val="tx1">
                    <a:lumMod val="85000"/>
                    <a:lumOff val="15000"/>
                  </a:schemeClr>
                </a:solidFill>
                <a:latin typeface="+mn-ea"/>
                <a:cs typeface="+mn-ea"/>
              </a:rPr>
              <a:t>t</a:t>
            </a:r>
            <a:r>
              <a:rPr lang="en-US" altLang="zh-CN" sz="1600" dirty="0">
                <a:solidFill>
                  <a:schemeClr val="tx1">
                    <a:lumMod val="85000"/>
                    <a:lumOff val="15000"/>
                  </a:schemeClr>
                </a:solidFill>
                <a:latin typeface="+mn-ea"/>
                <a:cs typeface="+mn-ea"/>
              </a:rPr>
              <a:t> </a:t>
            </a:r>
            <a:r>
              <a:rPr lang="zh-CN" altLang="en-US" sz="1600" dirty="0">
                <a:solidFill>
                  <a:schemeClr val="tx1">
                    <a:lumMod val="85000"/>
                    <a:lumOff val="15000"/>
                  </a:schemeClr>
                </a:solidFill>
                <a:latin typeface="+mn-ea"/>
                <a:cs typeface="+mn-ea"/>
              </a:rPr>
              <a:t>的增大而减小。</a:t>
            </a:r>
            <a:r>
              <a:rPr lang="en-US" altLang="en-US" sz="1600" dirty="0">
                <a:solidFill>
                  <a:schemeClr val="tx1">
                    <a:lumMod val="85000"/>
                    <a:lumOff val="15000"/>
                  </a:schemeClr>
                </a:solidFill>
                <a:latin typeface="+mn-ea"/>
                <a:cs typeface="+mn-ea"/>
              </a:rPr>
              <a:t>③</a:t>
            </a:r>
            <a:r>
              <a:rPr lang="zh-CN" altLang="en-US" sz="1600" dirty="0">
                <a:solidFill>
                  <a:schemeClr val="tx1">
                    <a:lumMod val="85000"/>
                    <a:lumOff val="15000"/>
                  </a:schemeClr>
                </a:solidFill>
                <a:latin typeface="+mn-ea"/>
                <a:cs typeface="+mn-ea"/>
              </a:rPr>
              <a:t>复杂型：随机误差项</a:t>
            </a:r>
            <a:r>
              <a:rPr lang="en-US" altLang="zh-CN" sz="1600" dirty="0">
                <a:solidFill>
                  <a:schemeClr val="tx1">
                    <a:lumMod val="85000"/>
                    <a:lumOff val="15000"/>
                  </a:schemeClr>
                </a:solidFill>
                <a:latin typeface="+mn-ea"/>
                <a:cs typeface="+mn-ea"/>
              </a:rPr>
              <a:t> u</a:t>
            </a:r>
            <a:r>
              <a:rPr lang="en-US" altLang="zh-CN" sz="1600" baseline="-25000" dirty="0">
                <a:solidFill>
                  <a:schemeClr val="tx1">
                    <a:lumMod val="85000"/>
                    <a:lumOff val="15000"/>
                  </a:schemeClr>
                </a:solidFill>
                <a:latin typeface="+mn-ea"/>
                <a:cs typeface="+mn-ea"/>
              </a:rPr>
              <a:t>t</a:t>
            </a:r>
            <a:r>
              <a:rPr lang="en-US" altLang="zh-CN" sz="1600" dirty="0">
                <a:solidFill>
                  <a:schemeClr val="tx1">
                    <a:lumMod val="85000"/>
                    <a:lumOff val="15000"/>
                  </a:schemeClr>
                </a:solidFill>
                <a:latin typeface="+mn-ea"/>
                <a:cs typeface="+mn-ea"/>
              </a:rPr>
              <a:t> </a:t>
            </a:r>
            <a:r>
              <a:rPr lang="zh-CN" altLang="en-US" sz="1600" dirty="0">
                <a:solidFill>
                  <a:schemeClr val="tx1">
                    <a:lumMod val="85000"/>
                    <a:lumOff val="15000"/>
                  </a:schemeClr>
                </a:solidFill>
                <a:latin typeface="+mn-ea"/>
                <a:cs typeface="+mn-ea"/>
              </a:rPr>
              <a:t>的方差随着</a:t>
            </a:r>
            <a:r>
              <a:rPr lang="en-US" altLang="zh-CN" sz="1600" dirty="0">
                <a:solidFill>
                  <a:schemeClr val="tx1">
                    <a:lumMod val="85000"/>
                    <a:lumOff val="15000"/>
                  </a:schemeClr>
                </a:solidFill>
                <a:latin typeface="+mn-ea"/>
                <a:cs typeface="+mn-ea"/>
              </a:rPr>
              <a:t> x</a:t>
            </a:r>
            <a:r>
              <a:rPr lang="en-US" altLang="zh-CN" sz="1600" baseline="-25000" dirty="0">
                <a:solidFill>
                  <a:schemeClr val="tx1">
                    <a:lumMod val="85000"/>
                    <a:lumOff val="15000"/>
                  </a:schemeClr>
                </a:solidFill>
                <a:latin typeface="+mn-ea"/>
                <a:cs typeface="+mn-ea"/>
              </a:rPr>
              <a:t>t </a:t>
            </a:r>
            <a:r>
              <a:rPr lang="zh-CN" altLang="en-US" sz="1600" dirty="0">
                <a:solidFill>
                  <a:schemeClr val="tx1">
                    <a:lumMod val="85000"/>
                    <a:lumOff val="15000"/>
                  </a:schemeClr>
                </a:solidFill>
                <a:latin typeface="+mn-ea"/>
                <a:cs typeface="+mn-ea"/>
              </a:rPr>
              <a:t>的变化而变化，并无固定形式。</a:t>
            </a:r>
            <a:endParaRPr lang="zh-CN" altLang="en-US" sz="1600" dirty="0">
              <a:solidFill>
                <a:schemeClr val="tx1">
                  <a:lumMod val="85000"/>
                  <a:lumOff val="15000"/>
                </a:schemeClr>
              </a:solidFill>
              <a:latin typeface="+mn-ea"/>
              <a:cs typeface="+mn-ea"/>
            </a:endParaRPr>
          </a:p>
        </p:txBody>
      </p:sp>
      <p:sp>
        <p:nvSpPr>
          <p:cNvPr id="60" name="圆角矩形 59"/>
          <p:cNvSpPr/>
          <p:nvPr>
            <p:custDataLst>
              <p:tags r:id="rId3"/>
            </p:custDataLst>
          </p:nvPr>
        </p:nvSpPr>
        <p:spPr>
          <a:xfrm>
            <a:off x="995998" y="1586548"/>
            <a:ext cx="793750" cy="77787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03</a:t>
            </a:r>
            <a:endParaRPr lang="en-US" altLang="zh-CN" sz="2400" b="1" dirty="0">
              <a:solidFill>
                <a:srgbClr val="FFFFFF"/>
              </a:solidFill>
              <a:latin typeface="+mn-ea"/>
              <a:cs typeface="+mn-ea"/>
              <a:sym typeface="+mn-ea"/>
            </a:endParaRPr>
          </a:p>
        </p:txBody>
      </p:sp>
      <p:cxnSp>
        <p:nvCxnSpPr>
          <p:cNvPr id="80" name="直接连接符 79"/>
          <p:cNvCxnSpPr/>
          <p:nvPr>
            <p:custDataLst>
              <p:tags r:id="rId4"/>
            </p:custDataLst>
          </p:nvPr>
        </p:nvCxnSpPr>
        <p:spPr>
          <a:xfrm flipV="1">
            <a:off x="950913" y="3156268"/>
            <a:ext cx="466280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5"/>
            </p:custDataLst>
          </p:nvPr>
        </p:nvSpPr>
        <p:spPr>
          <a:xfrm>
            <a:off x="999173" y="2560638"/>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异方差的类型</a:t>
            </a:r>
            <a:endParaRPr lang="zh-CN" altLang="en-US" sz="2200" b="1" dirty="0">
              <a:solidFill>
                <a:schemeClr val="accent1"/>
              </a:solidFill>
              <a:latin typeface="+mn-ea"/>
              <a:cs typeface="+mn-ea"/>
            </a:endParaRPr>
          </a:p>
        </p:txBody>
      </p:sp>
      <p:sp>
        <p:nvSpPr>
          <p:cNvPr id="33" name="矩形: 圆角 2"/>
          <p:cNvSpPr/>
          <p:nvPr>
            <p:custDataLst>
              <p:tags r:id="rId6"/>
            </p:custDataLst>
          </p:nvPr>
        </p:nvSpPr>
        <p:spPr>
          <a:xfrm>
            <a:off x="6428740" y="2121535"/>
            <a:ext cx="5102225" cy="395160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3"/>
          <p:cNvSpPr/>
          <p:nvPr>
            <p:custDataLst>
              <p:tags r:id="rId7"/>
            </p:custDataLst>
          </p:nvPr>
        </p:nvSpPr>
        <p:spPr>
          <a:xfrm>
            <a:off x="6733223" y="3320098"/>
            <a:ext cx="4493260" cy="21805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模型中一旦出现异方差，如果仍采用最小二乘法估计模型参数，会产生一系列不良后果：</a:t>
            </a:r>
            <a:r>
              <a:rPr lang="en-US" altLang="en-US" sz="1600">
                <a:solidFill>
                  <a:schemeClr val="tx1">
                    <a:lumMod val="85000"/>
                    <a:lumOff val="15000"/>
                  </a:schemeClr>
                </a:solidFill>
                <a:latin typeface="+mn-ea"/>
                <a:cs typeface="+mn-ea"/>
              </a:rPr>
              <a:t>①</a:t>
            </a:r>
            <a:r>
              <a:rPr lang="zh-CN" altLang="en-US" sz="1600">
                <a:solidFill>
                  <a:schemeClr val="tx1">
                    <a:lumMod val="85000"/>
                    <a:lumOff val="15000"/>
                  </a:schemeClr>
                </a:solidFill>
                <a:latin typeface="+mn-ea"/>
                <a:cs typeface="+mn-ea"/>
              </a:rPr>
              <a:t>参数估计量是无偏的、一致的，但不具有有效性。原因是，在证明无偏性和一致性时未用到同方差的假定，但是在证明有效性时用到了同方差假定；</a:t>
            </a:r>
            <a:r>
              <a:rPr lang="en-US" altLang="en-US" sz="1600">
                <a:solidFill>
                  <a:schemeClr val="tx1">
                    <a:lumMod val="85000"/>
                    <a:lumOff val="15000"/>
                  </a:schemeClr>
                </a:solidFill>
                <a:latin typeface="+mn-ea"/>
                <a:cs typeface="+mn-ea"/>
              </a:rPr>
              <a:t>②</a:t>
            </a:r>
            <a:r>
              <a:rPr lang="zh-CN" altLang="en-US" sz="1600">
                <a:solidFill>
                  <a:schemeClr val="tx1">
                    <a:lumMod val="85000"/>
                    <a:lumOff val="15000"/>
                  </a:schemeClr>
                </a:solidFill>
                <a:latin typeface="+mn-ea"/>
                <a:cs typeface="+mn-ea"/>
              </a:rPr>
              <a:t>参数估计量的方差出现偏误，变量的</a:t>
            </a:r>
            <a:r>
              <a:rPr lang="en-US" altLang="zh-CN" sz="1600">
                <a:solidFill>
                  <a:schemeClr val="tx1">
                    <a:lumMod val="85000"/>
                    <a:lumOff val="15000"/>
                  </a:schemeClr>
                </a:solidFill>
                <a:latin typeface="+mn-ea"/>
                <a:cs typeface="+mn-ea"/>
              </a:rPr>
              <a:t> t </a:t>
            </a:r>
            <a:r>
              <a:rPr lang="zh-CN" altLang="en-US" sz="1600">
                <a:solidFill>
                  <a:schemeClr val="tx1">
                    <a:lumMod val="85000"/>
                    <a:lumOff val="15000"/>
                  </a:schemeClr>
                </a:solidFill>
                <a:latin typeface="+mn-ea"/>
                <a:cs typeface="+mn-ea"/>
              </a:rPr>
              <a:t>检验和</a:t>
            </a:r>
            <a:r>
              <a:rPr lang="en-US" altLang="zh-CN" sz="1600">
                <a:solidFill>
                  <a:schemeClr val="tx1">
                    <a:lumMod val="85000"/>
                    <a:lumOff val="15000"/>
                  </a:schemeClr>
                </a:solidFill>
                <a:latin typeface="+mn-ea"/>
                <a:cs typeface="+mn-ea"/>
              </a:rPr>
              <a:t> F </a:t>
            </a:r>
            <a:r>
              <a:rPr lang="zh-CN" altLang="en-US" sz="1600">
                <a:solidFill>
                  <a:schemeClr val="tx1">
                    <a:lumMod val="85000"/>
                    <a:lumOff val="15000"/>
                  </a:schemeClr>
                </a:solidFill>
                <a:latin typeface="+mn-ea"/>
                <a:cs typeface="+mn-ea"/>
              </a:rPr>
              <a:t>检验失效；</a:t>
            </a:r>
            <a:r>
              <a:rPr lang="en-US" altLang="en-US" sz="1600">
                <a:solidFill>
                  <a:schemeClr val="tx1">
                    <a:lumMod val="85000"/>
                    <a:lumOff val="15000"/>
                  </a:schemeClr>
                </a:solidFill>
                <a:latin typeface="+mn-ea"/>
                <a:cs typeface="+mn-ea"/>
              </a:rPr>
              <a:t>③</a:t>
            </a:r>
            <a:r>
              <a:rPr lang="zh-CN" altLang="en-US" sz="1600">
                <a:solidFill>
                  <a:schemeClr val="tx1">
                    <a:lumMod val="85000"/>
                    <a:lumOff val="15000"/>
                  </a:schemeClr>
                </a:solidFill>
                <a:latin typeface="+mn-ea"/>
                <a:cs typeface="+mn-ea"/>
              </a:rPr>
              <a:t>异方差将导致预测区间偏大或偏小，预测失效。</a:t>
            </a:r>
            <a:endParaRPr lang="zh-CN" altLang="en-US" sz="1600">
              <a:solidFill>
                <a:schemeClr val="tx1">
                  <a:lumMod val="85000"/>
                  <a:lumOff val="15000"/>
                </a:schemeClr>
              </a:solidFill>
              <a:latin typeface="+mn-ea"/>
              <a:cs typeface="+mn-ea"/>
            </a:endParaRPr>
          </a:p>
        </p:txBody>
      </p:sp>
      <p:sp>
        <p:nvSpPr>
          <p:cNvPr id="40" name="圆角矩形 39"/>
          <p:cNvSpPr/>
          <p:nvPr>
            <p:custDataLst>
              <p:tags r:id="rId8"/>
            </p:custDataLst>
          </p:nvPr>
        </p:nvSpPr>
        <p:spPr>
          <a:xfrm>
            <a:off x="6693218" y="1586548"/>
            <a:ext cx="793750" cy="77787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04</a:t>
            </a:r>
            <a:endParaRPr lang="en-US" altLang="zh-CN" sz="2400" b="1" dirty="0">
              <a:solidFill>
                <a:srgbClr val="FFFFFF"/>
              </a:solidFill>
              <a:latin typeface="+mn-ea"/>
              <a:cs typeface="+mn-ea"/>
              <a:sym typeface="+mn-ea"/>
            </a:endParaRPr>
          </a:p>
        </p:txBody>
      </p:sp>
      <p:cxnSp>
        <p:nvCxnSpPr>
          <p:cNvPr id="74" name="直接连接符 73"/>
          <p:cNvCxnSpPr/>
          <p:nvPr>
            <p:custDataLst>
              <p:tags r:id="rId9"/>
            </p:custDataLst>
          </p:nvPr>
        </p:nvCxnSpPr>
        <p:spPr>
          <a:xfrm flipV="1">
            <a:off x="6648768" y="3161983"/>
            <a:ext cx="466217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13" name="矩形 12"/>
          <p:cNvSpPr/>
          <p:nvPr>
            <p:custDataLst>
              <p:tags r:id="rId10"/>
            </p:custDataLst>
          </p:nvPr>
        </p:nvSpPr>
        <p:spPr>
          <a:xfrm>
            <a:off x="6698933" y="2560638"/>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异方差的后果</a:t>
            </a:r>
            <a:endParaRPr lang="zh-CN" altLang="en-US" sz="2200" b="1">
              <a:solidFill>
                <a:schemeClr val="accent2"/>
              </a:solidFill>
              <a:latin typeface="+mn-ea"/>
              <a:cs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723390" y="802640"/>
            <a:ext cx="8990330" cy="53530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（二）异方差的检验</a:t>
            </a:r>
            <a:endParaRPr lang="zh-CN" altLang="en-US" sz="2800">
              <a:solidFill>
                <a:schemeClr val="accent2">
                  <a:lumMod val="75000"/>
                </a:schemeClr>
              </a:solidFill>
            </a:endParaRPr>
          </a:p>
        </p:txBody>
      </p:sp>
      <p:sp>
        <p:nvSpPr>
          <p:cNvPr id="12" name="任意多边形: 形状 1"/>
          <p:cNvSpPr/>
          <p:nvPr>
            <p:custDataLst>
              <p:tags r:id="rId2"/>
            </p:custDataLst>
          </p:nvPr>
        </p:nvSpPr>
        <p:spPr>
          <a:xfrm>
            <a:off x="1991995" y="1430655"/>
            <a:ext cx="1390015" cy="11830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1718945" y="3408045"/>
            <a:ext cx="264922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通过绘制</a:t>
            </a:r>
            <a:r>
              <a:rPr lang="en-US" altLang="zh-CN" sz="1600" kern="0">
                <a:ln>
                  <a:noFill/>
                  <a:prstDash val="sysDot"/>
                </a:ln>
                <a:solidFill>
                  <a:schemeClr val="tx1">
                    <a:lumMod val="85000"/>
                    <a:lumOff val="15000"/>
                  </a:schemeClr>
                </a:solidFill>
                <a:latin typeface="+mn-ea"/>
                <a:cs typeface="+mn-ea"/>
              </a:rPr>
              <a:t> Y-X </a:t>
            </a:r>
            <a:r>
              <a:rPr lang="zh-CN" altLang="en-US" sz="1600" kern="0">
                <a:ln>
                  <a:noFill/>
                  <a:prstDash val="sysDot"/>
                </a:ln>
                <a:solidFill>
                  <a:schemeClr val="tx1">
                    <a:lumMod val="85000"/>
                    <a:lumOff val="15000"/>
                  </a:schemeClr>
                </a:solidFill>
                <a:latin typeface="+mn-ea"/>
                <a:cs typeface="+mn-ea"/>
              </a:rPr>
              <a:t>的散点图或残差平方</a:t>
            </a:r>
            <a:r>
              <a:rPr lang="en-US" altLang="zh-CN" sz="1600" kern="0">
                <a:ln>
                  <a:noFill/>
                  <a:prstDash val="sysDot"/>
                </a:ln>
                <a:solidFill>
                  <a:schemeClr val="tx1">
                    <a:lumMod val="85000"/>
                    <a:lumOff val="15000"/>
                  </a:schemeClr>
                </a:solidFill>
                <a:latin typeface="+mn-ea"/>
                <a:cs typeface="+mn-ea"/>
              </a:rPr>
              <a:t> et2 </a:t>
            </a:r>
            <a:r>
              <a:rPr lang="zh-CN" altLang="en-US" sz="1600" kern="0">
                <a:ln>
                  <a:noFill/>
                  <a:prstDash val="sysDot"/>
                </a:ln>
                <a:solidFill>
                  <a:schemeClr val="tx1">
                    <a:lumMod val="85000"/>
                    <a:lumOff val="15000"/>
                  </a:schemeClr>
                </a:solidFill>
                <a:latin typeface="+mn-ea"/>
                <a:cs typeface="+mn-ea"/>
              </a:rPr>
              <a:t>与解释变量的散点图来直观判断异方差的存在，若</a:t>
            </a:r>
            <a:r>
              <a:rPr lang="en-US" altLang="zh-CN" sz="1600" kern="0">
                <a:ln>
                  <a:noFill/>
                  <a:prstDash val="sysDot"/>
                </a:ln>
                <a:solidFill>
                  <a:schemeClr val="tx1">
                    <a:lumMod val="85000"/>
                    <a:lumOff val="15000"/>
                  </a:schemeClr>
                </a:solidFill>
                <a:latin typeface="+mn-ea"/>
                <a:cs typeface="+mn-ea"/>
              </a:rPr>
              <a:t> Y </a:t>
            </a:r>
            <a:r>
              <a:rPr lang="zh-CN" altLang="en-US" sz="1600" kern="0">
                <a:ln>
                  <a:noFill/>
                  <a:prstDash val="sysDot"/>
                </a:ln>
                <a:solidFill>
                  <a:schemeClr val="tx1">
                    <a:lumMod val="85000"/>
                    <a:lumOff val="15000"/>
                  </a:schemeClr>
                </a:solidFill>
                <a:latin typeface="+mn-ea"/>
                <a:cs typeface="+mn-ea"/>
              </a:rPr>
              <a:t>的离散程度随</a:t>
            </a:r>
            <a:r>
              <a:rPr lang="en-US" altLang="zh-CN" sz="1600" kern="0">
                <a:ln>
                  <a:noFill/>
                  <a:prstDash val="sysDot"/>
                </a:ln>
                <a:solidFill>
                  <a:schemeClr val="tx1">
                    <a:lumMod val="85000"/>
                    <a:lumOff val="15000"/>
                  </a:schemeClr>
                </a:solidFill>
                <a:latin typeface="+mn-ea"/>
                <a:cs typeface="+mn-ea"/>
              </a:rPr>
              <a:t> X </a:t>
            </a:r>
            <a:r>
              <a:rPr lang="zh-CN" altLang="en-US" sz="1600" kern="0">
                <a:ln>
                  <a:noFill/>
                  <a:prstDash val="sysDot"/>
                </a:ln>
                <a:solidFill>
                  <a:schemeClr val="tx1">
                    <a:lumMod val="85000"/>
                    <a:lumOff val="15000"/>
                  </a:schemeClr>
                </a:solidFill>
                <a:latin typeface="+mn-ea"/>
                <a:cs typeface="+mn-ea"/>
              </a:rPr>
              <a:t>增大而增大或减小，则可能存在递增型或递减型异方差。</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1917064" y="2715373"/>
            <a:ext cx="2159932" cy="622067"/>
          </a:xfrm>
          <a:prstGeom prst="rect">
            <a:avLst/>
          </a:prstGeom>
          <a:noFill/>
        </p:spPr>
        <p:txBody>
          <a:bodyPr wrap="square" lIns="0" tIns="0" rIns="0" bIns="0" rtlCol="0" anchor="ctr">
            <a:noAutofit/>
          </a:bodyPr>
          <a:p>
            <a:pPr algn="ctr">
              <a:spcBef>
                <a:spcPct val="0"/>
              </a:spcBef>
              <a:spcAft>
                <a:spcPct val="0"/>
              </a:spcAft>
            </a:pPr>
            <a:r>
              <a:rPr lang="en-US" altLang="zh-CN" b="1" kern="0">
                <a:solidFill>
                  <a:schemeClr val="accent1"/>
                </a:solidFill>
                <a:latin typeface="+mn-ea"/>
                <a:cs typeface="+mn-ea"/>
              </a:rPr>
              <a:t>1. </a:t>
            </a:r>
            <a:r>
              <a:rPr lang="zh-CN" altLang="en-US" b="1" kern="0">
                <a:solidFill>
                  <a:schemeClr val="accent1"/>
                </a:solidFill>
                <a:latin typeface="+mn-ea"/>
                <a:cs typeface="+mn-ea"/>
              </a:rPr>
              <a:t>图示检验法</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8274685" y="1397000"/>
            <a:ext cx="1390015" cy="11830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7855585" y="3372485"/>
            <a:ext cx="284734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en-US" altLang="en-US" sz="1600" kern="0">
                <a:ln>
                  <a:noFill/>
                  <a:prstDash val="sysDot"/>
                </a:ln>
                <a:solidFill>
                  <a:schemeClr val="tx1">
                    <a:lumMod val="85000"/>
                    <a:lumOff val="15000"/>
                  </a:schemeClr>
                </a:solidFill>
                <a:latin typeface="+mn-ea"/>
                <a:cs typeface="+mn-ea"/>
              </a:rPr>
              <a:t>White</a:t>
            </a:r>
            <a:r>
              <a:rPr lang="zh-CN" altLang="en-US" sz="1600" kern="0">
                <a:ln>
                  <a:noFill/>
                  <a:prstDash val="sysDot"/>
                </a:ln>
                <a:solidFill>
                  <a:schemeClr val="tx1">
                    <a:lumMod val="85000"/>
                    <a:lumOff val="15000"/>
                  </a:schemeClr>
                </a:solidFill>
                <a:latin typeface="+mn-ea"/>
                <a:cs typeface="+mn-ea"/>
              </a:rPr>
              <a:t>检验是</a:t>
            </a:r>
            <a:r>
              <a:rPr lang="en-US" altLang="zh-CN" sz="1600" kern="0">
                <a:ln>
                  <a:noFill/>
                  <a:prstDash val="sysDot"/>
                </a:ln>
                <a:solidFill>
                  <a:schemeClr val="tx1">
                    <a:lumMod val="85000"/>
                    <a:lumOff val="15000"/>
                  </a:schemeClr>
                </a:solidFill>
                <a:latin typeface="+mn-ea"/>
                <a:cs typeface="+mn-ea"/>
              </a:rPr>
              <a:t>BP</a:t>
            </a:r>
            <a:r>
              <a:rPr lang="zh-CN" altLang="en-US" sz="1600" kern="0">
                <a:ln>
                  <a:noFill/>
                  <a:prstDash val="sysDot"/>
                </a:ln>
                <a:solidFill>
                  <a:schemeClr val="tx1">
                    <a:lumMod val="85000"/>
                    <a:lumOff val="15000"/>
                  </a:schemeClr>
                </a:solidFill>
                <a:latin typeface="+mn-ea"/>
                <a:cs typeface="+mn-ea"/>
              </a:rPr>
              <a:t>检验的变形，通过加入所有二次项来检验异方差，其优势在于能检验任何形式的异方差，但缺点是当解释变量较多时，辅助回归中二次项的增加会导致自由度的损失。</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8199576" y="2681718"/>
            <a:ext cx="2159932" cy="622067"/>
          </a:xfrm>
          <a:prstGeom prst="rect">
            <a:avLst/>
          </a:prstGeom>
          <a:noFill/>
        </p:spPr>
        <p:txBody>
          <a:bodyPr wrap="square" lIns="0" tIns="0" rIns="0" bIns="0" rtlCol="0" anchor="ctr">
            <a:noAutofit/>
          </a:bodyPr>
          <a:p>
            <a:pPr algn="ctr">
              <a:spcBef>
                <a:spcPct val="0"/>
              </a:spcBef>
              <a:spcAft>
                <a:spcPct val="0"/>
              </a:spcAft>
            </a:pPr>
            <a:r>
              <a:rPr lang="en-US" altLang="zh-CN" b="1" kern="0">
                <a:solidFill>
                  <a:schemeClr val="accent3"/>
                </a:solidFill>
                <a:latin typeface="+mn-ea"/>
                <a:cs typeface="+mn-ea"/>
              </a:rPr>
              <a:t>3. White </a:t>
            </a:r>
            <a:r>
              <a:rPr lang="zh-CN" altLang="en-US" b="1" kern="0">
                <a:solidFill>
                  <a:schemeClr val="accent3"/>
                </a:solidFill>
                <a:latin typeface="+mn-ea"/>
                <a:cs typeface="+mn-ea"/>
              </a:rPr>
              <a:t>检验</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5154295" y="1419225"/>
            <a:ext cx="1390015" cy="11830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4717415" y="3408045"/>
            <a:ext cx="278892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en-US" altLang="en-US" sz="1600" kern="0">
                <a:ln>
                  <a:noFill/>
                  <a:prstDash val="sysDot"/>
                </a:ln>
                <a:solidFill>
                  <a:schemeClr val="tx1">
                    <a:lumMod val="85000"/>
                    <a:lumOff val="15000"/>
                  </a:schemeClr>
                </a:solidFill>
                <a:latin typeface="+mn-ea"/>
                <a:cs typeface="+mn-ea"/>
              </a:rPr>
              <a:t>BP</a:t>
            </a:r>
            <a:r>
              <a:rPr lang="zh-CN" altLang="en-US" sz="1600" kern="0">
                <a:ln>
                  <a:noFill/>
                  <a:prstDash val="sysDot"/>
                </a:ln>
                <a:solidFill>
                  <a:schemeClr val="tx1">
                    <a:lumMod val="85000"/>
                    <a:lumOff val="15000"/>
                  </a:schemeClr>
                </a:solidFill>
                <a:latin typeface="+mn-ea"/>
                <a:cs typeface="+mn-ea"/>
              </a:rPr>
              <a:t>检验是一种现代的异方差检验方法，它通过构建辅助回归模型，将所有检验放在同一框架中进行。如果随机误差项</a:t>
            </a:r>
            <a:r>
              <a:rPr lang="en-US" altLang="zh-CN" sz="1600" kern="0">
                <a:ln>
                  <a:noFill/>
                  <a:prstDash val="sysDot"/>
                </a:ln>
                <a:solidFill>
                  <a:schemeClr val="tx1">
                    <a:lumMod val="85000"/>
                    <a:lumOff val="15000"/>
                  </a:schemeClr>
                </a:solidFill>
                <a:latin typeface="+mn-ea"/>
                <a:cs typeface="+mn-ea"/>
              </a:rPr>
              <a:t> u2 </a:t>
            </a:r>
            <a:r>
              <a:rPr lang="zh-CN" altLang="en-US" sz="1600" kern="0">
                <a:ln>
                  <a:noFill/>
                  <a:prstDash val="sysDot"/>
                </a:ln>
                <a:solidFill>
                  <a:schemeClr val="tx1">
                    <a:lumMod val="85000"/>
                    <a:lumOff val="15000"/>
                  </a:schemeClr>
                </a:solidFill>
                <a:latin typeface="+mn-ea"/>
                <a:cs typeface="+mn-ea"/>
              </a:rPr>
              <a:t>与解释变量相关，则拒绝同方差的假设，表明存在异方差性。</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4799240" y="2715373"/>
            <a:ext cx="2159932" cy="622067"/>
          </a:xfrm>
          <a:prstGeom prst="rect">
            <a:avLst/>
          </a:prstGeom>
          <a:noFill/>
        </p:spPr>
        <p:txBody>
          <a:bodyPr wrap="square" lIns="0" tIns="0" rIns="0" bIns="0" rtlCol="0" anchor="ctr">
            <a:noAutofit/>
          </a:bodyPr>
          <a:p>
            <a:pPr algn="ctr">
              <a:spcBef>
                <a:spcPct val="0"/>
              </a:spcBef>
              <a:spcAft>
                <a:spcPct val="0"/>
              </a:spcAft>
            </a:pPr>
            <a:r>
              <a:rPr lang="en-US" altLang="zh-CN" b="1" kern="0">
                <a:solidFill>
                  <a:schemeClr val="accent2"/>
                </a:solidFill>
                <a:latin typeface="+mn-ea"/>
                <a:cs typeface="+mn-ea"/>
              </a:rPr>
              <a:t>2. BP </a:t>
            </a:r>
            <a:r>
              <a:rPr lang="zh-CN" altLang="en-US" b="1" kern="0">
                <a:solidFill>
                  <a:schemeClr val="accent2"/>
                </a:solidFill>
                <a:latin typeface="+mn-ea"/>
                <a:cs typeface="+mn-ea"/>
              </a:rPr>
              <a:t>检验</a:t>
            </a:r>
            <a:endParaRPr lang="zh-CN" altLang="en-US" b="1" kern="0">
              <a:solidFill>
                <a:schemeClr val="accent2"/>
              </a:solidFill>
              <a:latin typeface="+mn-ea"/>
              <a:cs typeface="+mn-ea"/>
            </a:endParaRPr>
          </a:p>
        </p:txBody>
      </p:sp>
      <p:pic>
        <p:nvPicPr>
          <p:cNvPr id="24" name="图片 48" descr="/data/temp/80398fd0-bbef-4f6a-ae23-a72671308f12/3650f745-9bb1-11f0-8ce5-723b447ada26.jpg@base@tag=imgScale&amp;m=1&amp;w=578&amp;h=478&amp;q=953650f745-9bb1-11f0-8ce5-723b447ada26"/>
          <p:cNvPicPr>
            <a:picLocks noChangeAspect="1"/>
          </p:cNvPicPr>
          <p:nvPr>
            <p:custDataLst>
              <p:tags r:id="rId11"/>
            </p:custDataLst>
          </p:nvPr>
        </p:nvPicPr>
        <p:blipFill rotWithShape="1">
          <a:blip r:embed="rId12"/>
          <a:srcRect r="19249"/>
          <a:stretch>
            <a:fillRect/>
          </a:stretch>
        </p:blipFill>
        <p:spPr>
          <a:xfrm>
            <a:off x="2034540" y="1492885"/>
            <a:ext cx="1393190" cy="11518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80398fd0-bbef-4f6a-ae23-a72671308f12/3650f75a-9bb1-11f0-8ce5-723b447ada26.jpg@base@tag=imgScale&amp;m=1&amp;w=578&amp;h=478&amp;q=953650f75a-9bb1-11f0-8ce5-723b447ada26"/>
          <p:cNvPicPr>
            <a:picLocks noChangeAspect="1"/>
          </p:cNvPicPr>
          <p:nvPr>
            <p:custDataLst>
              <p:tags r:id="rId13"/>
            </p:custDataLst>
          </p:nvPr>
        </p:nvPicPr>
        <p:blipFill rotWithShape="1">
          <a:blip r:embed="rId14"/>
          <a:srcRect l="11352" r="11352"/>
          <a:stretch>
            <a:fillRect/>
          </a:stretch>
        </p:blipFill>
        <p:spPr>
          <a:xfrm>
            <a:off x="5196840" y="1481455"/>
            <a:ext cx="1393190" cy="11518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80398fd0-bbef-4f6a-ae23-a72671308f12/3650f9ae-9bb1-11f0-8ce5-723b447ada26.jpg@base@tag=imgScale&amp;m=1&amp;w=578&amp;h=478&amp;q=953650f9ae-9bb1-11f0-8ce5-723b447ada26"/>
          <p:cNvPicPr>
            <a:picLocks noChangeAspect="1"/>
          </p:cNvPicPr>
          <p:nvPr>
            <p:custDataLst>
              <p:tags r:id="rId15"/>
            </p:custDataLst>
          </p:nvPr>
        </p:nvPicPr>
        <p:blipFill rotWithShape="1">
          <a:blip r:embed="rId16"/>
          <a:srcRect l="9681" r="9681"/>
          <a:stretch>
            <a:fillRect/>
          </a:stretch>
        </p:blipFill>
        <p:spPr>
          <a:xfrm>
            <a:off x="8317230" y="1459230"/>
            <a:ext cx="1393190" cy="11518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87830" y="760730"/>
            <a:ext cx="920115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（三）异方差的解决方法</a:t>
            </a:r>
            <a:endParaRPr lang="zh-CN" altLang="en-US" sz="2800">
              <a:solidFill>
                <a:schemeClr val="accent2">
                  <a:lumMod val="75000"/>
                </a:schemeClr>
              </a:solidFill>
            </a:endParaRPr>
          </a:p>
        </p:txBody>
      </p:sp>
      <p:sp>
        <p:nvSpPr>
          <p:cNvPr id="2" name="矩形 5"/>
          <p:cNvSpPr/>
          <p:nvPr>
            <p:custDataLst>
              <p:tags r:id="rId2"/>
            </p:custDataLst>
          </p:nvPr>
        </p:nvSpPr>
        <p:spPr>
          <a:xfrm>
            <a:off x="2750185" y="3484880"/>
            <a:ext cx="2566035" cy="482600"/>
          </a:xfrm>
          <a:prstGeom prst="rect">
            <a:avLst/>
          </a:prstGeom>
          <a:noFill/>
        </p:spPr>
        <p:txBody>
          <a:bodyPr wrap="square" lIns="0" tIns="0" rIns="0" bIns="0" rtlCol="0" anchor="ctr">
            <a:noAutofit/>
          </a:bodyPr>
          <a:p>
            <a:pPr algn="ctr">
              <a:spcBef>
                <a:spcPct val="0"/>
              </a:spcBef>
              <a:spcAft>
                <a:spcPct val="0"/>
              </a:spcAft>
            </a:pPr>
            <a:r>
              <a:rPr lang="en-US" altLang="en-US" b="1" dirty="0">
                <a:solidFill>
                  <a:schemeClr val="accent1"/>
                </a:solidFill>
                <a:latin typeface="+mn-ea"/>
                <a:cs typeface="+mn-ea"/>
              </a:rPr>
              <a:t>OLS+</a:t>
            </a:r>
            <a:r>
              <a:rPr lang="zh-CN" altLang="en-US" b="1" dirty="0">
                <a:solidFill>
                  <a:schemeClr val="accent1"/>
                </a:solidFill>
                <a:latin typeface="+mn-ea"/>
                <a:cs typeface="+mn-ea"/>
              </a:rPr>
              <a:t>稳健标准误修正法</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2381885" y="4105275"/>
            <a:ext cx="3361055" cy="156400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当存在异方差时，通过使用稳健标准误修正法，最小二乘法估计的参数和假设检验仍然可以正常进行，因为稳健标准误修正了估计的协方差矩阵，确保了估计量方差的一致性。</a:t>
            </a:r>
            <a:endParaRPr lang="zh-CN" altLang="en-US" sz="1600" dirty="0">
              <a:ln>
                <a:noFill/>
                <a:prstDash val="sysDot"/>
              </a:ln>
              <a:solidFill>
                <a:schemeClr val="tx1">
                  <a:lumMod val="85000"/>
                  <a:lumOff val="15000"/>
                </a:schemeClr>
              </a:solidFill>
              <a:latin typeface="+mn-ea"/>
              <a:cs typeface="+mn-ea"/>
            </a:endParaRPr>
          </a:p>
        </p:txBody>
      </p:sp>
      <p:pic>
        <p:nvPicPr>
          <p:cNvPr id="16" name="图片 1" descr="/data/temp/c32c925a-2745-434f-a3bd-b65ef2095346/8438c186-9bb2-11f0-b243-5628cff95308.jpg@base@tag=imgScale&amp;m=1&amp;w=485&amp;h=753&amp;q=958438c186-9bb2-11f0-b243-5628cff95308"/>
          <p:cNvPicPr>
            <a:picLocks noChangeAspect="1"/>
          </p:cNvPicPr>
          <p:nvPr>
            <p:custDataLst>
              <p:tags r:id="rId4"/>
            </p:custDataLst>
          </p:nvPr>
        </p:nvPicPr>
        <p:blipFill>
          <a:blip r:embed="rId5"/>
          <a:srcRect l="21522" r="21522"/>
          <a:stretch>
            <a:fillRect/>
          </a:stretch>
        </p:blipFill>
        <p:spPr>
          <a:xfrm>
            <a:off x="3457575" y="1557655"/>
            <a:ext cx="1151255" cy="178943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3146425" y="2270760"/>
            <a:ext cx="348615" cy="39687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背景数据"/>
          <p:cNvPicPr>
            <a:picLocks noChangeAspect="1"/>
          </p:cNvPicPr>
          <p:nvPr>
            <p:custDataLst>
              <p:tags r:id="rId7"/>
            </p:custDataLst>
          </p:nvPr>
        </p:nvPicPr>
        <p:blipFill>
          <a:blip r:embed="rId8"/>
          <a:srcRect l="607" r="607"/>
          <a:stretch>
            <a:fillRect/>
          </a:stretch>
        </p:blipFill>
        <p:spPr>
          <a:xfrm>
            <a:off x="7126605" y="1557655"/>
            <a:ext cx="1151255" cy="178943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6807200" y="2270760"/>
            <a:ext cx="348615" cy="39687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9"/>
          <p:cNvSpPr/>
          <p:nvPr>
            <p:custDataLst>
              <p:tags r:id="rId10"/>
            </p:custDataLst>
          </p:nvPr>
        </p:nvSpPr>
        <p:spPr>
          <a:xfrm>
            <a:off x="6410960" y="3484880"/>
            <a:ext cx="2566035" cy="48260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2"/>
                </a:solidFill>
                <a:latin typeface="+mn-ea"/>
                <a:cs typeface="+mn-ea"/>
              </a:rPr>
              <a:t>加权最小二乘法（</a:t>
            </a:r>
            <a:r>
              <a:rPr lang="en-US" altLang="zh-CN" b="1" dirty="0">
                <a:solidFill>
                  <a:schemeClr val="accent2"/>
                </a:solidFill>
                <a:latin typeface="+mn-ea"/>
                <a:cs typeface="+mn-ea"/>
              </a:rPr>
              <a:t>WLS</a:t>
            </a:r>
            <a:r>
              <a:rPr lang="zh-CN" altLang="en-US" b="1" dirty="0">
                <a:solidFill>
                  <a:schemeClr val="accent2"/>
                </a:solidFill>
                <a:latin typeface="+mn-ea"/>
                <a:cs typeface="+mn-ea"/>
              </a:rPr>
              <a:t>）</a:t>
            </a:r>
            <a:endParaRPr lang="zh-CN" altLang="en-US" b="1" dirty="0">
              <a:solidFill>
                <a:schemeClr val="accent2"/>
              </a:solidFill>
              <a:latin typeface="+mn-ea"/>
              <a:cs typeface="+mn-ea"/>
            </a:endParaRPr>
          </a:p>
        </p:txBody>
      </p:sp>
      <p:sp>
        <p:nvSpPr>
          <p:cNvPr id="21" name="矩形 10"/>
          <p:cNvSpPr/>
          <p:nvPr>
            <p:custDataLst>
              <p:tags r:id="rId11"/>
            </p:custDataLst>
          </p:nvPr>
        </p:nvSpPr>
        <p:spPr>
          <a:xfrm>
            <a:off x="6083935" y="4105275"/>
            <a:ext cx="3074035" cy="156400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加权最小二乘法通过给原模型加权，转换成一个不存在异方差性的新模型，然后使用最小二乘法估计参数。这种方法通过调整残差均衡，提高了参数估计的精度。</a:t>
            </a:r>
            <a:endParaRPr lang="zh-CN" altLang="en-US" sz="1600" dirty="0">
              <a:ln>
                <a:noFill/>
                <a:prstDash val="sysDot"/>
              </a:ln>
              <a:solidFill>
                <a:schemeClr val="tx1">
                  <a:lumMod val="85000"/>
                  <a:lumOff val="15000"/>
                </a:schemeClr>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354330"/>
            <a:ext cx="9107805" cy="138493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七、自相关</a:t>
            </a:r>
            <a:endParaRPr lang="zh-CN" altLang="en-US" sz="3200">
              <a:solidFill>
                <a:schemeClr val="accent1"/>
              </a:solidFill>
            </a:endParaRPr>
          </a:p>
          <a:p>
            <a:pPr indent="0" fontAlgn="auto">
              <a:lnSpc>
                <a:spcPct val="140000"/>
              </a:lnSpc>
            </a:pPr>
            <a:r>
              <a:rPr lang="zh-CN" altLang="en-US" sz="2800">
                <a:solidFill>
                  <a:schemeClr val="accent1"/>
                </a:solidFill>
              </a:rPr>
              <a:t>（一）自相关的分类及形式</a:t>
            </a:r>
            <a:endParaRPr lang="zh-CN" altLang="en-US" sz="1800">
              <a:solidFill>
                <a:schemeClr val="accent1"/>
              </a:solidFill>
            </a:endParaRPr>
          </a:p>
        </p:txBody>
      </p:sp>
      <p:pic>
        <p:nvPicPr>
          <p:cNvPr id="3" name="图片 2"/>
          <p:cNvPicPr>
            <a:picLocks noChangeAspect="1"/>
          </p:cNvPicPr>
          <p:nvPr/>
        </p:nvPicPr>
        <p:blipFill>
          <a:blip r:embed="rId2"/>
          <a:srcRect r="297" b="1306"/>
          <a:stretch>
            <a:fillRect/>
          </a:stretch>
        </p:blipFill>
        <p:spPr>
          <a:xfrm>
            <a:off x="2016760" y="1739265"/>
            <a:ext cx="7449185" cy="445135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88465" y="344170"/>
            <a:ext cx="9224010" cy="118681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50000"/>
              </a:lnSpc>
            </a:pPr>
            <a:r>
              <a:rPr lang="zh-CN" altLang="en-US" sz="2800">
                <a:solidFill>
                  <a:schemeClr val="accent2">
                    <a:lumMod val="75000"/>
                  </a:schemeClr>
                </a:solidFill>
              </a:rPr>
              <a:t>（二）自相关的来源</a:t>
            </a:r>
            <a:endParaRPr lang="zh-CN" altLang="en-US" sz="2800">
              <a:solidFill>
                <a:schemeClr val="accent2">
                  <a:lumMod val="75000"/>
                </a:schemeClr>
              </a:solidFill>
            </a:endParaRPr>
          </a:p>
          <a:p>
            <a:pPr indent="0" fontAlgn="auto">
              <a:lnSpc>
                <a:spcPct val="150000"/>
              </a:lnSpc>
            </a:pPr>
            <a:r>
              <a:rPr lang="en-US" altLang="zh-CN" sz="1800">
                <a:solidFill>
                  <a:schemeClr val="accent2">
                    <a:lumMod val="75000"/>
                  </a:schemeClr>
                </a:solidFill>
              </a:rPr>
              <a:t>1. </a:t>
            </a:r>
            <a:r>
              <a:rPr lang="zh-CN" altLang="en-US" sz="1800">
                <a:solidFill>
                  <a:schemeClr val="accent2">
                    <a:lumMod val="75000"/>
                  </a:schemeClr>
                </a:solidFill>
              </a:rPr>
              <a:t>变量是对客观现象的反映</a:t>
            </a:r>
            <a:endParaRPr lang="zh-CN" altLang="en-US" sz="1800">
              <a:solidFill>
                <a:schemeClr val="accent2">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客观现象的历史延续性意味着现状是基于过去的演变，历史发展对当前状况有显著影响。</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变量的历史延续性</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经济时间序列如</a:t>
            </a:r>
            <a:r>
              <a:rPr lang="en-US" altLang="zh-CN" sz="1600">
                <a:ln>
                  <a:noFill/>
                  <a:prstDash val="sysDot"/>
                </a:ln>
                <a:solidFill>
                  <a:schemeClr val="tx1">
                    <a:lumMod val="85000"/>
                    <a:lumOff val="15000"/>
                  </a:schemeClr>
                </a:solidFill>
                <a:latin typeface="+mn-ea"/>
                <a:cs typeface="+mn-ea"/>
              </a:rPr>
              <a:t>GDP</a:t>
            </a:r>
            <a:r>
              <a:rPr lang="zh-CN" altLang="en-US" sz="1600">
                <a:ln>
                  <a:noFill/>
                  <a:prstDash val="sysDot"/>
                </a:ln>
                <a:solidFill>
                  <a:schemeClr val="tx1">
                    <a:lumMod val="85000"/>
                    <a:lumOff val="15000"/>
                  </a:schemeClr>
                </a:solidFill>
                <a:latin typeface="+mn-ea"/>
                <a:cs typeface="+mn-ea"/>
              </a:rPr>
              <a:t>、就业等表现出周期性波动，说明经济变量间存在相关性。</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经济变量的相关性</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经济变量的发展继承性表明，同一经济变量在不同时间点间存在相关性，不会完全不相关。</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发展的继承性</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经济时间序列的惯性导致宏观经济变量在经济周期中持续上升或减少，直至经济复苏。</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经济时间序列的惯性</a:t>
            </a:r>
            <a:endParaRPr lang="zh-CN" altLang="en-US" sz="2400" b="1">
              <a:solidFill>
                <a:schemeClr val="accent4"/>
              </a:solidFill>
              <a:latin typeface="+mn-ea"/>
              <a:cs typeface="+mn-ea"/>
            </a:endParaRPr>
          </a:p>
        </p:txBody>
      </p:sp>
      <p:pic>
        <p:nvPicPr>
          <p:cNvPr id="19" name="图片 22" descr="/data/temp/a5fee48e-bb26-428b-85fd-2e358b048d3e/7cdf9564-9bb3-11f0-9c44-fa4fa1d7f831.jpg@base@tag=imgScale&amp;m=1&amp;w=450&amp;h=450&amp;q=957cdf9564-9bb3-11f0-9c44-fa4fa1d7f831"/>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a5fee48e-bb26-428b-85fd-2e358b048d3e/7cdf9665-9bb3-11f0-9c44-fa4fa1d7f831.jpg@base@tag=imgScale&amp;m=1&amp;w=450&amp;h=450&amp;q=957cdf9665-9bb3-11f0-9c44-fa4fa1d7f831"/>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a5fee48e-bb26-428b-85fd-2e358b048d3e/7cdf9615-9bb3-11f0-9c44-fa4fa1d7f831.jpg@base@tag=imgScale&amp;m=1&amp;w=450&amp;h=450&amp;q=957cdf9615-9bb3-11f0-9c44-fa4fa1d7f831"/>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a5fee48e-bb26-428b-85fd-2e358b048d3e/7cdf96f9-9bb3-11f0-9c44-fa4fa1d7f831.jpg@base@tag=imgScale&amp;m=1&amp;w=450&amp;h=450&amp;q=957cdf96f9-9bb3-11f0-9c44-fa4fa1d7f831"/>
          <p:cNvPicPr>
            <a:picLocks noChangeAspect="1"/>
          </p:cNvPicPr>
          <p:nvPr>
            <p:custDataLst>
              <p:tags r:id="rId16"/>
            </p:custDataLst>
          </p:nvPr>
        </p:nvPicPr>
        <p:blipFill>
          <a:blip r:embed="rId17"/>
          <a:srcRect l="33333"/>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496" b="1003"/>
          <a:stretch>
            <a:fillRect/>
          </a:stretch>
        </p:blipFill>
        <p:spPr>
          <a:xfrm>
            <a:off x="1727835" y="1021715"/>
            <a:ext cx="9424035" cy="47656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88465" y="598805"/>
            <a:ext cx="9224010" cy="52705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50000"/>
              </a:lnSpc>
            </a:pPr>
            <a:r>
              <a:rPr lang="zh-CN" altLang="en-US" sz="2800">
                <a:solidFill>
                  <a:schemeClr val="accent2">
                    <a:lumMod val="75000"/>
                  </a:schemeClr>
                </a:solidFill>
              </a:rPr>
              <a:t>（三）随机扰动项存在自相关的影响</a:t>
            </a:r>
            <a:endParaRPr lang="zh-CN" altLang="en-US" sz="2800">
              <a:solidFill>
                <a:schemeClr val="accent2">
                  <a:lumMod val="75000"/>
                </a:schemeClr>
              </a:solidFill>
            </a:endParaRPr>
          </a:p>
        </p:txBody>
      </p:sp>
      <p:pic>
        <p:nvPicPr>
          <p:cNvPr id="3" name="图片 2"/>
          <p:cNvPicPr>
            <a:picLocks noChangeAspect="1"/>
          </p:cNvPicPr>
          <p:nvPr/>
        </p:nvPicPr>
        <p:blipFill>
          <a:blip r:embed="rId2"/>
          <a:srcRect r="615" b="1715"/>
          <a:stretch>
            <a:fillRect/>
          </a:stretch>
        </p:blipFill>
        <p:spPr>
          <a:xfrm>
            <a:off x="1447800" y="1793240"/>
            <a:ext cx="9645650" cy="280289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88465" y="598805"/>
            <a:ext cx="9224010" cy="52705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50000"/>
              </a:lnSpc>
            </a:pPr>
            <a:r>
              <a:rPr lang="zh-CN" altLang="en-US" sz="2800">
                <a:solidFill>
                  <a:schemeClr val="accent2">
                    <a:lumMod val="75000"/>
                  </a:schemeClr>
                </a:solidFill>
              </a:rPr>
              <a:t>（四）自相关检验</a:t>
            </a:r>
            <a:endParaRPr lang="zh-CN" altLang="en-US" sz="2800">
              <a:solidFill>
                <a:schemeClr val="accent2">
                  <a:lumMod val="75000"/>
                </a:schemeClr>
              </a:solidFill>
            </a:endParaRPr>
          </a:p>
        </p:txBody>
      </p:sp>
      <p:pic>
        <p:nvPicPr>
          <p:cNvPr id="2" name="图片 1"/>
          <p:cNvPicPr>
            <a:picLocks noChangeAspect="1"/>
          </p:cNvPicPr>
          <p:nvPr/>
        </p:nvPicPr>
        <p:blipFill>
          <a:blip r:embed="rId2"/>
          <a:srcRect r="596" b="1302"/>
          <a:stretch>
            <a:fillRect/>
          </a:stretch>
        </p:blipFill>
        <p:spPr>
          <a:xfrm>
            <a:off x="1770380" y="1301115"/>
            <a:ext cx="8167370" cy="48133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754" b="1139"/>
          <a:stretch>
            <a:fillRect/>
          </a:stretch>
        </p:blipFill>
        <p:spPr>
          <a:xfrm>
            <a:off x="2453640" y="641985"/>
            <a:ext cx="7361555" cy="54806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74495" y="1194435"/>
            <a:ext cx="9493885" cy="4292600"/>
          </a:xfrm>
          <a:prstGeom prst="rect">
            <a:avLst/>
          </a:prstGeom>
          <a:noFill/>
        </p:spPr>
        <p:txBody>
          <a:bodyPr wrap="square" rtlCol="0" anchor="t">
            <a:spAutoFit/>
          </a:bodyPr>
          <a:lstStyle/>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知识目标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了解一元线性回归模型的检验与预测。</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掌握二元及多元线性回归分析，二元线性模型的建立及检验。</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能力目标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能运用线性回归分析的方法解决实际问题，如预测、决策、优化等。</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批判性地看待线性回归分析的结果，理解其局限性，并能根据实际情况选择合适的分析方法。</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素养目标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培养学生科学探究的精神，有助于学生在未来的学习和工作中保持好奇心和求知欲，不断追求进步和创新。</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培养既具备专业知识又具备跨学科能力的复合型人才，为国家的经济社会发展提供有力支持。</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帮助学生掌握一种重要的数据分析方法，促进学生全面发展，增强社会责任感和服务意识。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2" name="图片 1" descr="不断增长的统计、图形和图表的虚拟全息图。业务战略发展和增长计划。对汇率增长的投资。"/>
          <p:cNvPicPr>
            <a:picLocks noChangeAspect="1"/>
          </p:cNvPicPr>
          <p:nvPr/>
        </p:nvPicPr>
        <p:blipFill>
          <a:blip r:embed="rId1"/>
          <a:srcRect l="5107" r="7619"/>
          <a:stretch>
            <a:fillRect/>
          </a:stretch>
        </p:blipFill>
        <p:spPr>
          <a:xfrm>
            <a:off x="8415655" y="645795"/>
            <a:ext cx="2823210" cy="1946910"/>
          </a:xfrm>
          <a:prstGeom prst="ellipse">
            <a:avLst/>
          </a:prstGeom>
        </p:spPr>
      </p:pic>
      <p:sp>
        <p:nvSpPr>
          <p:cNvPr id="4" name="文本框 3"/>
          <p:cNvSpPr txBox="1"/>
          <p:nvPr/>
        </p:nvSpPr>
        <p:spPr>
          <a:xfrm>
            <a:off x="708025" y="2091055"/>
            <a:ext cx="966470" cy="2286000"/>
          </a:xfrm>
          <a:prstGeom prst="rect">
            <a:avLst/>
          </a:prstGeom>
          <a:noFill/>
        </p:spPr>
        <p:txBody>
          <a:bodyPr vert="eaVert" wrap="square" rtlCol="0">
            <a:noAutofit/>
          </a:bodyPr>
          <a:p>
            <a:pPr algn="dist"/>
            <a:r>
              <a:rPr lang="zh-CN" altLang="en-US" sz="6000">
                <a:solidFill>
                  <a:schemeClr val="accent3">
                    <a:lumMod val="75000"/>
                  </a:schemeClr>
                </a:solidFill>
                <a:latin typeface="BiaoZhunCuHei" panose="02000503000000000000" charset="-122"/>
                <a:ea typeface="BiaoZhunCuHei" panose="02000503000000000000" charset="-122"/>
              </a:rPr>
              <a:t>目标</a:t>
            </a:r>
            <a:endParaRPr lang="zh-CN" altLang="en-US" sz="6000">
              <a:solidFill>
                <a:schemeClr val="accent3">
                  <a:lumMod val="7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64335" y="853440"/>
            <a:ext cx="9714865" cy="5067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2">
                    <a:lumMod val="75000"/>
                  </a:schemeClr>
                </a:solidFill>
              </a:rPr>
              <a:t>（五）自相关性的解决</a:t>
            </a:r>
            <a:endParaRPr lang="zh-CN" altLang="en-US" sz="2800">
              <a:solidFill>
                <a:schemeClr val="accent2">
                  <a:lumMod val="75000"/>
                </a:schemeClr>
              </a:solidFill>
            </a:endParaRPr>
          </a:p>
        </p:txBody>
      </p:sp>
      <p:sp>
        <p:nvSpPr>
          <p:cNvPr id="2" name="矩形 2"/>
          <p:cNvSpPr/>
          <p:nvPr>
            <p:custDataLst>
              <p:tags r:id="rId2"/>
            </p:custDataLst>
          </p:nvPr>
        </p:nvSpPr>
        <p:spPr>
          <a:xfrm>
            <a:off x="783590" y="2324735"/>
            <a:ext cx="3199765"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分析自相关产生的原因，可能包括模型设定不当或遗漏重要解释变量等因素。</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自相关产生的原因分析</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通过残差回归分析识别未列入模型的重要解释变量，并进行显著性检验以确定其重要性。</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省略解释变量的识别与处理</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检验模型数学形式是否合适，可对解释变量进行高次幂回归分析，并执行</a:t>
            </a:r>
            <a:r>
              <a:rPr lang="en-US" altLang="zh-CN" sz="1600">
                <a:ln>
                  <a:noFill/>
                  <a:prstDash val="sysDot"/>
                </a:ln>
                <a:solidFill>
                  <a:schemeClr val="tx1">
                    <a:lumMod val="85000"/>
                    <a:lumOff val="15000"/>
                  </a:schemeClr>
                </a:solidFill>
                <a:latin typeface="+mn-ea"/>
                <a:cs typeface="+mn-ea"/>
              </a:rPr>
              <a:t>DW</a:t>
            </a:r>
            <a:r>
              <a:rPr lang="zh-CN" altLang="en-US" sz="1600">
                <a:ln>
                  <a:noFill/>
                  <a:prstDash val="sysDot"/>
                </a:ln>
                <a:solidFill>
                  <a:schemeClr val="tx1">
                    <a:lumMod val="85000"/>
                    <a:lumOff val="15000"/>
                  </a:schemeClr>
                </a:solidFill>
                <a:latin typeface="+mn-ea"/>
                <a:cs typeface="+mn-ea"/>
              </a:rPr>
              <a:t>检验。</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模型数学形式的检验方法</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280" y="4625975"/>
            <a:ext cx="3136900"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在排除其他原因后，可采用转换模型或自相关稳健估计法来解决自相关问题。</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自相关性问题的解决策略</a:t>
            </a:r>
            <a:endParaRPr lang="zh-CN" altLang="en-US" sz="1900" b="1">
              <a:solidFill>
                <a:schemeClr val="accent4"/>
              </a:solidFill>
              <a:latin typeface="+mn-ea"/>
              <a:cs typeface="+mn-ea"/>
            </a:endParaRPr>
          </a:p>
        </p:txBody>
      </p:sp>
      <p:pic>
        <p:nvPicPr>
          <p:cNvPr id="19" name="图片 22" descr="/data/temp/b7cdad94-2bd4-49d0-a1fa-0f8174f09678/6a109928-9bb4-11f0-9f67-c2b3d68955c7.jpg@base@tag=imgScale&amp;m=1&amp;w=450&amp;h=450&amp;q=956a109928-9bb4-11f0-9f67-c2b3d68955c7"/>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b7cdad94-2bd4-49d0-a1fa-0f8174f09678/6a1099a5-9bb4-11f0-9f67-c2b3d68955c7.jpg@base@tag=imgScale&amp;m=1&amp;w=450&amp;h=450&amp;q=956a1099a5-9bb4-11f0-9f67-c2b3d68955c7"/>
          <p:cNvPicPr>
            <a:picLocks noChangeAspect="1"/>
          </p:cNvPicPr>
          <p:nvPr>
            <p:custDataLst>
              <p:tags r:id="rId12"/>
            </p:custDataLst>
          </p:nvPr>
        </p:nvPicPr>
        <p:blipFill rotWithShape="1">
          <a:blip r:embed="rId13"/>
          <a:srcRect l="11778" t="9778" r="444" b="2444"/>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b7cdad94-2bd4-49d0-a1fa-0f8174f09678/6a109a3f-9bb4-11f0-9f67-c2b3d68955c7.jpg@base@tag=imgScale&amp;m=1&amp;w=450&amp;h=450&amp;q=956a109a3f-9bb4-11f0-9f67-c2b3d68955c7"/>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b7cdad94-2bd4-49d0-a1fa-0f8174f09678/6a109bdd-9bb4-11f0-9f67-c2b3d68955c7.jpg@base@tag=imgScale&amp;m=1&amp;w=450&amp;h=450&amp;q=956a109bdd-9bb4-11f0-9f67-c2b3d68955c7"/>
          <p:cNvPicPr>
            <a:picLocks noChangeAspect="1"/>
          </p:cNvPicPr>
          <p:nvPr>
            <p:custDataLst>
              <p:tags r:id="rId16"/>
            </p:custDataLst>
          </p:nvPr>
        </p:nvPicPr>
        <p:blipFill>
          <a:blip r:embed="rId17"/>
          <a:srcRect l="3407" r="29926"/>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一元线性回归</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401955"/>
            <a:ext cx="552323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一、一元线性回归模型</a:t>
            </a:r>
            <a:endParaRPr lang="zh-CN" altLang="en-US" sz="3200">
              <a:solidFill>
                <a:schemeClr val="accent1"/>
              </a:solidFill>
            </a:endParaRPr>
          </a:p>
        </p:txBody>
      </p:sp>
      <p:sp>
        <p:nvSpPr>
          <p:cNvPr id="3" name="文本框 2"/>
          <p:cNvSpPr txBox="1"/>
          <p:nvPr/>
        </p:nvSpPr>
        <p:spPr>
          <a:xfrm>
            <a:off x="1899285" y="1303655"/>
            <a:ext cx="8975090" cy="3784600"/>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rPr>
              <a:t>在回归分析中，被预测或被解释的变量称为因变量，用</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表示。用来预测或解释因变量的一个或多个变量称为自变量，用</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表示。</a:t>
            </a:r>
            <a:endParaRPr lang="zh-CN" altLang="en-US" sz="1600">
              <a:latin typeface="宋体" panose="02010600030101010101" pitchFamily="2" charset="-122"/>
              <a:ea typeface="宋体" panose="02010600030101010101" pitchFamily="2" charset="-122"/>
            </a:endParaRPr>
          </a:p>
          <a:p>
            <a:pPr indent="0" fontAlgn="auto">
              <a:lnSpc>
                <a:spcPct val="150000"/>
              </a:lnSpc>
            </a:pPr>
            <a:r>
              <a:rPr lang="zh-CN" altLang="en-US" sz="1600">
                <a:latin typeface="宋体" panose="02010600030101010101" pitchFamily="2" charset="-122"/>
                <a:ea typeface="宋体" panose="02010600030101010101" pitchFamily="2" charset="-122"/>
              </a:rPr>
              <a:t>对于具有线性关系的两个变量，可以用一个线性方程来表示它们之间的关系。描述因变量</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如何依赖于自变量</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和误差项</a:t>
            </a:r>
            <a:r>
              <a:rPr lang="en-US" altLang="zh-CN" sz="1600">
                <a:latin typeface="宋体" panose="02010600030101010101" pitchFamily="2" charset="-122"/>
                <a:ea typeface="宋体" panose="02010600030101010101" pitchFamily="2" charset="-122"/>
              </a:rPr>
              <a:t> ε </a:t>
            </a:r>
            <a:r>
              <a:rPr lang="zh-CN" altLang="en-US" sz="1600">
                <a:latin typeface="宋体" panose="02010600030101010101" pitchFamily="2" charset="-122"/>
                <a:ea typeface="宋体" panose="02010600030101010101" pitchFamily="2" charset="-122"/>
              </a:rPr>
              <a:t>的方程称为回归模型。只涉及一个自变量的一元线性回归模型可表示为</a:t>
            </a:r>
            <a:endParaRPr lang="zh-CN" altLang="en-US" sz="1600">
              <a:latin typeface="宋体" panose="02010600030101010101" pitchFamily="2" charset="-122"/>
              <a:ea typeface="宋体" panose="02010600030101010101" pitchFamily="2" charset="-122"/>
            </a:endParaRPr>
          </a:p>
          <a:p>
            <a:pPr indent="0" fontAlgn="auto">
              <a:lnSpc>
                <a:spcPct val="150000"/>
              </a:lnSpc>
            </a:pPr>
            <a:endParaRPr lang="zh-CN" altLang="en-US" sz="1600">
              <a:latin typeface="宋体" panose="02010600030101010101" pitchFamily="2" charset="-122"/>
              <a:ea typeface="宋体" panose="02010600030101010101" pitchFamily="2" charset="-122"/>
            </a:endParaRPr>
          </a:p>
          <a:p>
            <a:pPr indent="0" fontAlgn="auto">
              <a:lnSpc>
                <a:spcPct val="150000"/>
              </a:lnSpc>
            </a:pPr>
            <a:endParaRPr lang="zh-CN" altLang="en-US" sz="1600">
              <a:latin typeface="宋体" panose="02010600030101010101" pitchFamily="2" charset="-122"/>
              <a:ea typeface="宋体" panose="02010600030101010101" pitchFamily="2" charset="-122"/>
            </a:endParaRPr>
          </a:p>
          <a:p>
            <a:pPr indent="0" fontAlgn="auto">
              <a:lnSpc>
                <a:spcPct val="150000"/>
              </a:lnSpc>
            </a:pPr>
            <a:r>
              <a:rPr lang="zh-CN" altLang="en-US" sz="1600">
                <a:latin typeface="宋体" panose="02010600030101010101" pitchFamily="2" charset="-122"/>
                <a:ea typeface="宋体" panose="02010600030101010101" pitchFamily="2" charset="-122"/>
              </a:rPr>
              <a:t>在一元线性回归模型中，</a:t>
            </a:r>
            <a:r>
              <a:rPr lang="en-US" altLang="zh-CN" sz="1600">
                <a:latin typeface="宋体" panose="02010600030101010101" pitchFamily="2" charset="-122"/>
                <a:ea typeface="宋体" panose="02010600030101010101" pitchFamily="2" charset="-122"/>
              </a:rPr>
              <a:t>y </a:t>
            </a:r>
            <a:r>
              <a:rPr lang="zh-CN" altLang="en-US" sz="1600">
                <a:latin typeface="宋体" panose="02010600030101010101" pitchFamily="2" charset="-122"/>
                <a:ea typeface="宋体" panose="02010600030101010101" pitchFamily="2" charset="-122"/>
              </a:rPr>
              <a:t>是</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的线性函数（</a:t>
            </a:r>
            <a:r>
              <a:rPr lang="en-US" altLang="zh-CN" sz="1600">
                <a:latin typeface="宋体" panose="02010600030101010101" pitchFamily="2" charset="-122"/>
                <a:ea typeface="宋体" panose="02010600030101010101" pitchFamily="2" charset="-122"/>
              </a:rPr>
              <a:t>β</a:t>
            </a:r>
            <a:r>
              <a:rPr lang="en-US" altLang="zh-CN" sz="1600" baseline="-25000">
                <a:latin typeface="宋体" panose="02010600030101010101" pitchFamily="2" charset="-122"/>
                <a:ea typeface="宋体" panose="02010600030101010101" pitchFamily="2" charset="-122"/>
              </a:rPr>
              <a:t>0</a:t>
            </a:r>
            <a:r>
              <a:rPr lang="en-US" altLang="zh-CN" sz="1600">
                <a:latin typeface="宋体" panose="02010600030101010101" pitchFamily="2" charset="-122"/>
                <a:ea typeface="宋体" panose="02010600030101010101" pitchFamily="2" charset="-122"/>
              </a:rPr>
              <a:t> +β</a:t>
            </a:r>
            <a:r>
              <a:rPr lang="en-US" altLang="zh-CN" sz="1600" baseline="-25000">
                <a:latin typeface="宋体" panose="02010600030101010101" pitchFamily="2" charset="-122"/>
                <a:ea typeface="宋体" panose="02010600030101010101" pitchFamily="2" charset="-122"/>
              </a:rPr>
              <a:t>1</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部分）加上误差项</a:t>
            </a:r>
            <a:r>
              <a:rPr lang="en-US" altLang="zh-CN" sz="1600">
                <a:latin typeface="宋体" panose="02010600030101010101" pitchFamily="2" charset="-122"/>
                <a:ea typeface="宋体" panose="02010600030101010101" pitchFamily="2" charset="-122"/>
              </a:rPr>
              <a:t> ε</a:t>
            </a:r>
            <a:r>
              <a:rPr lang="zh-CN" altLang="en-US" sz="1600">
                <a:latin typeface="宋体" panose="02010600030101010101" pitchFamily="2" charset="-122"/>
                <a:ea typeface="宋体" panose="02010600030101010101" pitchFamily="2" charset="-122"/>
              </a:rPr>
              <a:t>。</a:t>
            </a:r>
            <a:r>
              <a:rPr lang="en-US" altLang="zh-CN" sz="1600">
                <a:latin typeface="宋体" panose="02010600030101010101" pitchFamily="2" charset="-122"/>
                <a:ea typeface="宋体" panose="02010600030101010101" pitchFamily="2" charset="-122"/>
                <a:sym typeface="+mn-ea"/>
              </a:rPr>
              <a:t>β</a:t>
            </a:r>
            <a:r>
              <a:rPr lang="en-US" altLang="zh-CN" sz="1600" baseline="-25000">
                <a:latin typeface="宋体" panose="02010600030101010101" pitchFamily="2" charset="-122"/>
                <a:ea typeface="宋体" panose="02010600030101010101" pitchFamily="2" charset="-122"/>
                <a:sym typeface="+mn-ea"/>
              </a:rPr>
              <a:t>0</a:t>
            </a:r>
            <a:r>
              <a:rPr lang="en-US" altLang="zh-CN" sz="1600">
                <a:latin typeface="宋体" panose="02010600030101010101" pitchFamily="2" charset="-122"/>
                <a:ea typeface="宋体" panose="02010600030101010101" pitchFamily="2" charset="-122"/>
                <a:sym typeface="+mn-ea"/>
              </a:rPr>
              <a:t> +β</a:t>
            </a:r>
            <a:r>
              <a:rPr lang="en-US" altLang="zh-CN" sz="1600" baseline="-25000">
                <a:latin typeface="宋体" panose="02010600030101010101" pitchFamily="2" charset="-122"/>
                <a:ea typeface="宋体" panose="02010600030101010101" pitchFamily="2" charset="-122"/>
                <a:sym typeface="+mn-ea"/>
              </a:rPr>
              <a:t>1</a:t>
            </a:r>
            <a:r>
              <a:rPr lang="en-US" altLang="zh-CN" sz="1600">
                <a:latin typeface="宋体" panose="02010600030101010101" pitchFamily="2" charset="-122"/>
                <a:ea typeface="宋体" panose="02010600030101010101" pitchFamily="2" charset="-122"/>
                <a:sym typeface="+mn-ea"/>
              </a:rPr>
              <a:t> x </a:t>
            </a:r>
            <a:r>
              <a:rPr lang="zh-CN" altLang="en-US" sz="1600">
                <a:latin typeface="宋体" panose="02010600030101010101" pitchFamily="2" charset="-122"/>
                <a:ea typeface="宋体" panose="02010600030101010101" pitchFamily="2" charset="-122"/>
              </a:rPr>
              <a:t>反映了由于</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的变化而引起的</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的线性变化；</a:t>
            </a:r>
            <a:r>
              <a:rPr lang="en-US" altLang="zh-CN" sz="1600">
                <a:latin typeface="宋体" panose="02010600030101010101" pitchFamily="2" charset="-122"/>
                <a:ea typeface="宋体" panose="02010600030101010101" pitchFamily="2" charset="-122"/>
              </a:rPr>
              <a:t>ε </a:t>
            </a:r>
            <a:r>
              <a:rPr lang="zh-CN" altLang="en-US" sz="1600">
                <a:latin typeface="宋体" panose="02010600030101010101" pitchFamily="2" charset="-122"/>
                <a:ea typeface="宋体" panose="02010600030101010101" pitchFamily="2" charset="-122"/>
              </a:rPr>
              <a:t>是误差项的随机变量，反映了除</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和</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之间的线性关系之外的随机因素对</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的影响，是不能由</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和</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之间的线性关系所解释的变异性。式（</a:t>
            </a:r>
            <a:r>
              <a:rPr lang="en-US" altLang="zh-CN" sz="1600">
                <a:latin typeface="宋体" panose="02010600030101010101" pitchFamily="2" charset="-122"/>
                <a:ea typeface="宋体" panose="02010600030101010101" pitchFamily="2" charset="-122"/>
              </a:rPr>
              <a:t>3.1</a:t>
            </a:r>
            <a:r>
              <a:rPr lang="zh-CN" altLang="en-US" sz="1600">
                <a:latin typeface="宋体" panose="02010600030101010101" pitchFamily="2" charset="-122"/>
                <a:ea typeface="宋体" panose="02010600030101010101" pitchFamily="2" charset="-122"/>
              </a:rPr>
              <a:t>）中的</a:t>
            </a:r>
            <a:r>
              <a:rPr lang="en-US" altLang="zh-CN" sz="1600">
                <a:latin typeface="宋体" panose="02010600030101010101" pitchFamily="2" charset="-122"/>
                <a:ea typeface="宋体" panose="02010600030101010101" pitchFamily="2" charset="-122"/>
              </a:rPr>
              <a:t> β</a:t>
            </a:r>
            <a:r>
              <a:rPr lang="en-US" altLang="zh-CN" sz="1600" baseline="-25000">
                <a:latin typeface="宋体" panose="02010600030101010101" pitchFamily="2" charset="-122"/>
                <a:ea typeface="宋体" panose="02010600030101010101" pitchFamily="2" charset="-122"/>
              </a:rPr>
              <a:t>0 </a:t>
            </a:r>
            <a:r>
              <a:rPr lang="zh-CN" altLang="en-US" sz="1600">
                <a:latin typeface="宋体" panose="02010600030101010101" pitchFamily="2" charset="-122"/>
                <a:ea typeface="宋体" panose="02010600030101010101" pitchFamily="2" charset="-122"/>
              </a:rPr>
              <a:t>和</a:t>
            </a:r>
            <a:r>
              <a:rPr lang="en-US" altLang="zh-CN" sz="1600">
                <a:latin typeface="宋体" panose="02010600030101010101" pitchFamily="2" charset="-122"/>
                <a:ea typeface="宋体" panose="02010600030101010101" pitchFamily="2" charset="-122"/>
              </a:rPr>
              <a:t> β</a:t>
            </a:r>
            <a:r>
              <a:rPr lang="en-US" altLang="zh-CN" sz="1600" baseline="-25000">
                <a:latin typeface="宋体" panose="02010600030101010101" pitchFamily="2" charset="-122"/>
                <a:ea typeface="宋体" panose="02010600030101010101" pitchFamily="2" charset="-122"/>
              </a:rPr>
              <a:t>1</a:t>
            </a:r>
            <a:r>
              <a:rPr lang="en-US" altLang="zh-CN" sz="1600">
                <a:latin typeface="宋体" panose="02010600030101010101" pitchFamily="2" charset="-122"/>
                <a:ea typeface="宋体" panose="02010600030101010101" pitchFamily="2" charset="-122"/>
              </a:rPr>
              <a:t> </a:t>
            </a:r>
            <a:r>
              <a:rPr lang="zh-CN" altLang="en-US" sz="1600">
                <a:latin typeface="宋体" panose="02010600030101010101" pitchFamily="2" charset="-122"/>
                <a:ea typeface="宋体" panose="02010600030101010101" pitchFamily="2" charset="-122"/>
              </a:rPr>
              <a:t>称为模型参数。</a:t>
            </a:r>
            <a:endParaRPr lang="zh-CN" altLang="en-US" sz="160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3270885" y="3176905"/>
            <a:ext cx="5060315" cy="50419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401955"/>
            <a:ext cx="552323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二、一元线性回归方程</a:t>
            </a:r>
            <a:endParaRPr lang="zh-CN" altLang="en-US" sz="3200">
              <a:solidFill>
                <a:schemeClr val="accent1"/>
              </a:solidFill>
            </a:endParaRPr>
          </a:p>
        </p:txBody>
      </p:sp>
      <p:sp>
        <p:nvSpPr>
          <p:cNvPr id="3" name="文本框 2"/>
          <p:cNvSpPr txBox="1"/>
          <p:nvPr/>
        </p:nvSpPr>
        <p:spPr>
          <a:xfrm>
            <a:off x="1899285" y="1303655"/>
            <a:ext cx="8975090" cy="2676525"/>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rPr>
              <a:t>根据回归模型中的假定，</a:t>
            </a:r>
            <a:r>
              <a:rPr lang="en-US" altLang="zh-CN" sz="1600">
                <a:latin typeface="宋体" panose="02010600030101010101" pitchFamily="2" charset="-122"/>
                <a:ea typeface="宋体" panose="02010600030101010101" pitchFamily="2" charset="-122"/>
              </a:rPr>
              <a:t>ε </a:t>
            </a:r>
            <a:r>
              <a:rPr lang="zh-CN" altLang="en-US" sz="1600">
                <a:latin typeface="宋体" panose="02010600030101010101" pitchFamily="2" charset="-122"/>
                <a:ea typeface="宋体" panose="02010600030101010101" pitchFamily="2" charset="-122"/>
              </a:rPr>
              <a:t>的期望值是</a:t>
            </a:r>
            <a:r>
              <a:rPr lang="en-US" altLang="zh-CN" sz="1600">
                <a:latin typeface="宋体" panose="02010600030101010101" pitchFamily="2" charset="-122"/>
                <a:ea typeface="宋体" panose="02010600030101010101" pitchFamily="2" charset="-122"/>
              </a:rPr>
              <a:t> 0</a:t>
            </a:r>
            <a:r>
              <a:rPr lang="zh-CN" altLang="en-US" sz="1600">
                <a:latin typeface="宋体" panose="02010600030101010101" pitchFamily="2" charset="-122"/>
                <a:ea typeface="宋体" panose="02010600030101010101" pitchFamily="2" charset="-122"/>
              </a:rPr>
              <a:t>，因此</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的期望值</a:t>
            </a:r>
            <a:r>
              <a:rPr lang="en-US" altLang="zh-CN" sz="1600">
                <a:latin typeface="宋体" panose="02010600030101010101" pitchFamily="2" charset="-122"/>
                <a:ea typeface="宋体" panose="02010600030101010101" pitchFamily="2" charset="-122"/>
              </a:rPr>
              <a:t> E (y ) = </a:t>
            </a:r>
            <a:r>
              <a:rPr lang="en-US" altLang="zh-CN" sz="1600">
                <a:latin typeface="宋体" panose="02010600030101010101" pitchFamily="2" charset="-122"/>
                <a:ea typeface="宋体" panose="02010600030101010101" pitchFamily="2" charset="-122"/>
                <a:sym typeface="+mn-ea"/>
              </a:rPr>
              <a:t>β</a:t>
            </a:r>
            <a:r>
              <a:rPr lang="en-US" altLang="zh-CN" sz="1600" baseline="-25000">
                <a:latin typeface="宋体" panose="02010600030101010101" pitchFamily="2" charset="-122"/>
                <a:ea typeface="宋体" panose="02010600030101010101" pitchFamily="2" charset="-122"/>
                <a:sym typeface="+mn-ea"/>
              </a:rPr>
              <a:t>0</a:t>
            </a:r>
            <a:r>
              <a:rPr lang="en-US" altLang="zh-CN" sz="1600">
                <a:latin typeface="宋体" panose="02010600030101010101" pitchFamily="2" charset="-122"/>
                <a:ea typeface="宋体" panose="02010600030101010101" pitchFamily="2" charset="-122"/>
                <a:sym typeface="+mn-ea"/>
              </a:rPr>
              <a:t> +β</a:t>
            </a:r>
            <a:r>
              <a:rPr lang="en-US" altLang="zh-CN" sz="1600" baseline="-25000">
                <a:latin typeface="宋体" panose="02010600030101010101" pitchFamily="2" charset="-122"/>
                <a:ea typeface="宋体" panose="02010600030101010101" pitchFamily="2" charset="-122"/>
                <a:sym typeface="+mn-ea"/>
              </a:rPr>
              <a:t>1</a:t>
            </a:r>
            <a:r>
              <a:rPr lang="en-US" altLang="zh-CN" sz="1600">
                <a:latin typeface="宋体" panose="02010600030101010101" pitchFamily="2" charset="-122"/>
                <a:ea typeface="宋体" panose="02010600030101010101" pitchFamily="2" charset="-122"/>
                <a:sym typeface="+mn-ea"/>
              </a:rPr>
              <a:t> x </a:t>
            </a:r>
            <a:r>
              <a:rPr lang="en-US" altLang="zh-CN" sz="1600">
                <a:latin typeface="宋体" panose="02010600030101010101" pitchFamily="2" charset="-122"/>
                <a:ea typeface="宋体" panose="02010600030101010101" pitchFamily="2" charset="-122"/>
              </a:rPr>
              <a:t> </a:t>
            </a:r>
            <a:r>
              <a:rPr lang="zh-CN" altLang="en-US" sz="1600">
                <a:latin typeface="宋体" panose="02010600030101010101" pitchFamily="2" charset="-122"/>
                <a:ea typeface="宋体" panose="02010600030101010101" pitchFamily="2" charset="-122"/>
              </a:rPr>
              <a:t>，也就是说，</a:t>
            </a:r>
            <a:r>
              <a:rPr lang="en-US" altLang="zh-CN" sz="1600">
                <a:latin typeface="宋体" panose="02010600030101010101" pitchFamily="2" charset="-122"/>
                <a:ea typeface="宋体" panose="02010600030101010101" pitchFamily="2" charset="-122"/>
              </a:rPr>
              <a:t>y </a:t>
            </a:r>
            <a:r>
              <a:rPr lang="zh-CN" altLang="en-US" sz="1600">
                <a:latin typeface="宋体" panose="02010600030101010101" pitchFamily="2" charset="-122"/>
                <a:ea typeface="宋体" panose="02010600030101010101" pitchFamily="2" charset="-122"/>
              </a:rPr>
              <a:t>的期望值是</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的线性函数。描述因变量</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的期望值如何依赖于自变量</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的方程称为回归方程。一元线性回归方程的形式为</a:t>
            </a:r>
            <a:endParaRPr lang="zh-CN" altLang="en-US" sz="1600">
              <a:latin typeface="宋体" panose="02010600030101010101" pitchFamily="2" charset="-122"/>
              <a:ea typeface="宋体" panose="02010600030101010101" pitchFamily="2" charset="-122"/>
            </a:endParaRPr>
          </a:p>
          <a:p>
            <a:pPr indent="0" fontAlgn="auto">
              <a:lnSpc>
                <a:spcPct val="150000"/>
              </a:lnSpc>
            </a:pPr>
            <a:endParaRPr lang="zh-CN" altLang="en-US" sz="1600">
              <a:latin typeface="宋体" panose="02010600030101010101" pitchFamily="2" charset="-122"/>
              <a:ea typeface="宋体" panose="02010600030101010101" pitchFamily="2" charset="-122"/>
            </a:endParaRPr>
          </a:p>
          <a:p>
            <a:pPr indent="0" fontAlgn="auto">
              <a:lnSpc>
                <a:spcPct val="150000"/>
              </a:lnSpc>
            </a:pPr>
            <a:r>
              <a:rPr lang="zh-CN" altLang="en-US" sz="1600">
                <a:latin typeface="宋体" panose="02010600030101010101" pitchFamily="2" charset="-122"/>
                <a:ea typeface="宋体" panose="02010600030101010101" pitchFamily="2" charset="-122"/>
              </a:rPr>
              <a:t>一元线性回归方程的图示是一条直线，因此也称为直线回归方程。如图</a:t>
            </a:r>
            <a:r>
              <a:rPr lang="en-US" altLang="zh-CN" sz="1600">
                <a:latin typeface="宋体" panose="02010600030101010101" pitchFamily="2" charset="-122"/>
                <a:ea typeface="宋体" panose="02010600030101010101" pitchFamily="2" charset="-122"/>
              </a:rPr>
              <a:t> 3-1 </a:t>
            </a:r>
            <a:r>
              <a:rPr lang="zh-CN" altLang="en-US" sz="1600">
                <a:latin typeface="宋体" panose="02010600030101010101" pitchFamily="2" charset="-122"/>
                <a:ea typeface="宋体" panose="02010600030101010101" pitchFamily="2" charset="-122"/>
              </a:rPr>
              <a:t>所示，</a:t>
            </a:r>
            <a:r>
              <a:rPr lang="en-US" altLang="zh-CN" sz="1600">
                <a:latin typeface="宋体" panose="02010600030101010101" pitchFamily="2" charset="-122"/>
                <a:ea typeface="宋体" panose="02010600030101010101" pitchFamily="2" charset="-122"/>
              </a:rPr>
              <a:t>β</a:t>
            </a:r>
            <a:r>
              <a:rPr lang="en-US" altLang="zh-CN" sz="1600" baseline="-25000">
                <a:latin typeface="宋体" panose="02010600030101010101" pitchFamily="2" charset="-122"/>
                <a:ea typeface="宋体" panose="02010600030101010101" pitchFamily="2" charset="-122"/>
              </a:rPr>
              <a:t>0</a:t>
            </a:r>
            <a:r>
              <a:rPr lang="en-US" altLang="zh-CN" sz="1600">
                <a:latin typeface="宋体" panose="02010600030101010101" pitchFamily="2" charset="-122"/>
                <a:ea typeface="宋体" panose="02010600030101010101" pitchFamily="2" charset="-122"/>
              </a:rPr>
              <a:t> </a:t>
            </a:r>
            <a:r>
              <a:rPr lang="zh-CN" altLang="en-US" sz="1600">
                <a:latin typeface="宋体" panose="02010600030101010101" pitchFamily="2" charset="-122"/>
                <a:ea typeface="宋体" panose="02010600030101010101" pitchFamily="2" charset="-122"/>
              </a:rPr>
              <a:t>是回归直线在</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轴上的截距，是当</a:t>
            </a:r>
            <a:r>
              <a:rPr lang="en-US" altLang="zh-CN" sz="1600">
                <a:latin typeface="宋体" panose="02010600030101010101" pitchFamily="2" charset="-122"/>
                <a:ea typeface="宋体" panose="02010600030101010101" pitchFamily="2" charset="-122"/>
              </a:rPr>
              <a:t> x= 0 </a:t>
            </a:r>
            <a:r>
              <a:rPr lang="zh-CN" altLang="en-US" sz="1600">
                <a:latin typeface="宋体" panose="02010600030101010101" pitchFamily="2" charset="-122"/>
                <a:ea typeface="宋体" panose="02010600030101010101" pitchFamily="2" charset="-122"/>
              </a:rPr>
              <a:t>时</a:t>
            </a:r>
            <a:r>
              <a:rPr lang="en-US" altLang="zh-CN" sz="1600">
                <a:latin typeface="宋体" panose="02010600030101010101" pitchFamily="2" charset="-122"/>
                <a:ea typeface="宋体" panose="02010600030101010101" pitchFamily="2" charset="-122"/>
              </a:rPr>
              <a:t> y </a:t>
            </a:r>
            <a:r>
              <a:rPr lang="zh-CN" altLang="en-US" sz="1600">
                <a:latin typeface="宋体" panose="02010600030101010101" pitchFamily="2" charset="-122"/>
                <a:ea typeface="宋体" panose="02010600030101010101" pitchFamily="2" charset="-122"/>
              </a:rPr>
              <a:t>的期望值；</a:t>
            </a:r>
            <a:r>
              <a:rPr lang="en-US" altLang="zh-CN" sz="1600">
                <a:latin typeface="宋体" panose="02010600030101010101" pitchFamily="2" charset="-122"/>
                <a:ea typeface="宋体" panose="02010600030101010101" pitchFamily="2" charset="-122"/>
              </a:rPr>
              <a:t>β</a:t>
            </a:r>
            <a:r>
              <a:rPr lang="en-US" altLang="zh-CN" sz="1600" baseline="-25000">
                <a:latin typeface="宋体" panose="02010600030101010101" pitchFamily="2" charset="-122"/>
                <a:ea typeface="宋体" panose="02010600030101010101" pitchFamily="2" charset="-122"/>
              </a:rPr>
              <a:t>1 </a:t>
            </a:r>
            <a:r>
              <a:rPr lang="zh-CN" altLang="en-US" sz="1600">
                <a:latin typeface="宋体" panose="02010600030101010101" pitchFamily="2" charset="-122"/>
                <a:ea typeface="宋体" panose="02010600030101010101" pitchFamily="2" charset="-122"/>
              </a:rPr>
              <a:t>是直线的斜率，它表示</a:t>
            </a:r>
            <a:r>
              <a:rPr lang="en-US" altLang="zh-CN" sz="1600">
                <a:latin typeface="宋体" panose="02010600030101010101" pitchFamily="2" charset="-122"/>
                <a:ea typeface="宋体" panose="02010600030101010101" pitchFamily="2" charset="-122"/>
              </a:rPr>
              <a:t> x </a:t>
            </a:r>
            <a:r>
              <a:rPr lang="zh-CN" altLang="en-US" sz="1600">
                <a:latin typeface="宋体" panose="02010600030101010101" pitchFamily="2" charset="-122"/>
                <a:ea typeface="宋体" panose="02010600030101010101" pitchFamily="2" charset="-122"/>
              </a:rPr>
              <a:t>每变动一个单位时，</a:t>
            </a:r>
            <a:r>
              <a:rPr lang="en-US" altLang="zh-CN" sz="1600">
                <a:latin typeface="宋体" panose="02010600030101010101" pitchFamily="2" charset="-122"/>
                <a:ea typeface="宋体" panose="02010600030101010101" pitchFamily="2" charset="-122"/>
              </a:rPr>
              <a:t>y </a:t>
            </a:r>
            <a:r>
              <a:rPr lang="zh-CN" altLang="en-US" sz="1600">
                <a:latin typeface="宋体" panose="02010600030101010101" pitchFamily="2" charset="-122"/>
                <a:ea typeface="宋体" panose="02010600030101010101" pitchFamily="2" charset="-122"/>
              </a:rPr>
              <a:t>的平均变动值。</a:t>
            </a:r>
            <a:endParaRPr lang="zh-CN" altLang="en-US" sz="160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a:srcRect r="240" b="7656"/>
          <a:stretch>
            <a:fillRect/>
          </a:stretch>
        </p:blipFill>
        <p:spPr>
          <a:xfrm>
            <a:off x="3799840" y="2294255"/>
            <a:ext cx="4975225" cy="441960"/>
          </a:xfrm>
          <a:prstGeom prst="rect">
            <a:avLst/>
          </a:prstGeom>
        </p:spPr>
      </p:pic>
      <p:pic>
        <p:nvPicPr>
          <p:cNvPr id="5" name="图片 4"/>
          <p:cNvPicPr>
            <a:picLocks noChangeAspect="1"/>
          </p:cNvPicPr>
          <p:nvPr/>
        </p:nvPicPr>
        <p:blipFill>
          <a:blip r:embed="rId3"/>
          <a:stretch>
            <a:fillRect/>
          </a:stretch>
        </p:blipFill>
        <p:spPr>
          <a:xfrm>
            <a:off x="3872230" y="3714115"/>
            <a:ext cx="3865880" cy="255206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401955"/>
            <a:ext cx="8161655"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三、估计的回归方程</a:t>
            </a:r>
            <a:endParaRPr lang="zh-CN" altLang="en-US" sz="2800">
              <a:solidFill>
                <a:schemeClr val="accent1"/>
              </a:solidFill>
            </a:endParaRPr>
          </a:p>
        </p:txBody>
      </p:sp>
      <p:pic>
        <p:nvPicPr>
          <p:cNvPr id="2" name="图片 1"/>
          <p:cNvPicPr>
            <a:picLocks noChangeAspect="1"/>
          </p:cNvPicPr>
          <p:nvPr/>
        </p:nvPicPr>
        <p:blipFill>
          <a:blip r:embed="rId2"/>
          <a:stretch>
            <a:fillRect/>
          </a:stretch>
        </p:blipFill>
        <p:spPr>
          <a:xfrm>
            <a:off x="1899285" y="1168400"/>
            <a:ext cx="8340725" cy="499364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670560"/>
            <a:ext cx="5523230" cy="7073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（二）总体方差</a:t>
            </a:r>
            <a:r>
              <a:rPr lang="en-US" altLang="zh-CN" sz="2800" i="1">
                <a:solidFill>
                  <a:schemeClr val="accent1"/>
                </a:solidFill>
              </a:rPr>
              <a:t>σ</a:t>
            </a:r>
            <a:r>
              <a:rPr lang="en-US" altLang="zh-CN" sz="2800" baseline="30000">
                <a:solidFill>
                  <a:schemeClr val="accent1"/>
                </a:solidFill>
              </a:rPr>
              <a:t>2</a:t>
            </a:r>
            <a:r>
              <a:rPr lang="zh-CN" altLang="en-US" sz="2800">
                <a:solidFill>
                  <a:schemeClr val="accent1"/>
                </a:solidFill>
              </a:rPr>
              <a:t>的估计</a:t>
            </a:r>
            <a:endParaRPr lang="zh-CN" altLang="en-US" sz="2800">
              <a:solidFill>
                <a:schemeClr val="accent1"/>
              </a:solidFill>
            </a:endParaRPr>
          </a:p>
        </p:txBody>
      </p:sp>
      <mc:AlternateContent xmlns:mc="http://schemas.openxmlformats.org/markup-compatibility/2006">
        <mc:Choice xmlns:a14="http://schemas.microsoft.com/office/drawing/2010/main" Requires="a14">
          <p:sp>
            <p:nvSpPr>
              <p:cNvPr id="2" name="文本框 1"/>
              <p:cNvSpPr txBox="1"/>
              <p:nvPr/>
            </p:nvSpPr>
            <p:spPr>
              <a:xfrm>
                <a:off x="1899285" y="1647190"/>
                <a:ext cx="8255635" cy="138684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总体方差</a:t>
                </a:r>
                <a:r>
                  <a:rPr lang="en-US" altLang="zh-CN" i="1">
                    <a:latin typeface="宋体" panose="02010600030101010101" pitchFamily="2" charset="-122"/>
                    <a:ea typeface="宋体" panose="02010600030101010101" pitchFamily="2" charset="-122"/>
                    <a:cs typeface="宋体" panose="02010600030101010101" pitchFamily="2" charset="-122"/>
                  </a:rPr>
                  <a:t>σ</a:t>
                </a:r>
                <a:r>
                  <a:rPr lang="en-US" altLang="zh-CN" baseline="30000">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指的是总体回归模型中随机扰动项</a:t>
                </a:r>
                <a:r>
                  <a:rPr lang="en-US" altLang="zh-CN" i="1">
                    <a:latin typeface="宋体" panose="02010600030101010101" pitchFamily="2" charset="-122"/>
                    <a:ea typeface="宋体" panose="02010600030101010101" pitchFamily="2" charset="-122"/>
                    <a:cs typeface="宋体" panose="02010600030101010101" pitchFamily="2" charset="-122"/>
                  </a:rPr>
                  <a:t>ε</a:t>
                </a:r>
                <a:r>
                  <a:rPr lang="zh-CN" altLang="en-US">
                    <a:latin typeface="宋体" panose="02010600030101010101" pitchFamily="2" charset="-122"/>
                    <a:ea typeface="宋体" panose="02010600030101010101" pitchFamily="2" charset="-122"/>
                    <a:cs typeface="宋体" panose="02010600030101010101" pitchFamily="2" charset="-122"/>
                  </a:rPr>
                  <a:t>的方差，它可以反映模型误差的大小，是检验模型时必须利用的一个重要参数。由于</a:t>
                </a:r>
                <a:r>
                  <a:rPr lang="en-US" altLang="zh-CN" i="1">
                    <a:latin typeface="宋体" panose="02010600030101010101" pitchFamily="2" charset="-122"/>
                    <a:ea typeface="宋体" panose="02010600030101010101" pitchFamily="2" charset="-122"/>
                    <a:cs typeface="宋体" panose="02010600030101010101" pitchFamily="2" charset="-122"/>
                  </a:rPr>
                  <a:t>σ</a:t>
                </a:r>
                <a:r>
                  <a:rPr lang="en-US" altLang="zh-CN" baseline="30000">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本身不能直接观测到，所以用</a:t>
                </a:r>
                <a:r>
                  <a:rPr lang="en-US" altLang="zh-CN">
                    <a:latin typeface="宋体" panose="02010600030101010101" pitchFamily="2" charset="-122"/>
                    <a:ea typeface="宋体" panose="02010600030101010101" pitchFamily="2" charset="-122"/>
                    <a:cs typeface="宋体" panose="02010600030101010101" pitchFamily="2" charset="-122"/>
                  </a:rPr>
                  <a:t>∑</a:t>
                </a:r>
                <a14:m>
                  <m:oMath xmlns:m="http://schemas.openxmlformats.org/officeDocument/2006/math">
                    <m:sSubSup>
                      <m:sSubSupPr>
                        <m:ctrlPr>
                          <a:rPr lang="en-US" altLang="zh-CN" i="1">
                            <a:latin typeface="DejaVu Math TeX Gyre" panose="02000503000000000000" charset="0"/>
                            <a:ea typeface="宋体" panose="02010600030101010101" pitchFamily="2" charset="-122"/>
                            <a:cs typeface="DejaVu Math TeX Gyre" panose="02000503000000000000" charset="0"/>
                          </a:rPr>
                        </m:ctrlPr>
                      </m:sSubSupPr>
                      <m:e>
                        <m:r>
                          <a:rPr lang="en-US" altLang="zh-CN" i="1">
                            <a:latin typeface="DejaVu Math TeX Gyre" panose="02000503000000000000" charset="0"/>
                            <a:ea typeface="宋体" panose="02010600030101010101" pitchFamily="2" charset="-122"/>
                            <a:cs typeface="DejaVu Math TeX Gyre" panose="02000503000000000000" charset="0"/>
                          </a:rPr>
                          <m:t>𝑒</m:t>
                        </m:r>
                      </m:e>
                      <m:sub>
                        <m:r>
                          <a:rPr lang="en-US" altLang="zh-CN" i="1">
                            <a:latin typeface="DejaVu Math TeX Gyre" panose="02000503000000000000" charset="0"/>
                            <a:ea typeface="宋体" panose="02010600030101010101" pitchFamily="2" charset="-122"/>
                            <a:cs typeface="DejaVu Math TeX Gyre" panose="02000503000000000000" charset="0"/>
                          </a:rPr>
                          <m:t>𝑖</m:t>
                        </m:r>
                      </m:sub>
                      <m:sup>
                        <m:r>
                          <a:rPr lang="en-US" altLang="zh-CN" i="1">
                            <a:latin typeface="DejaVu Math TeX Gyre" panose="02000503000000000000" charset="0"/>
                            <a:ea typeface="宋体" panose="02010600030101010101" pitchFamily="2" charset="-122"/>
                            <a:cs typeface="DejaVu Math TeX Gyre" panose="02000503000000000000" charset="0"/>
                          </a:rPr>
                          <m:t>2</m:t>
                        </m:r>
                      </m:sup>
                    </m:sSubSup>
                  </m:oMath>
                </a14:m>
                <a:r>
                  <a:rPr lang="zh-CN" altLang="en-US">
                    <a:latin typeface="宋体" panose="02010600030101010101" pitchFamily="2" charset="-122"/>
                    <a:ea typeface="宋体" panose="02010600030101010101" pitchFamily="2" charset="-122"/>
                    <a:cs typeface="宋体" panose="02010600030101010101" pitchFamily="2" charset="-122"/>
                  </a:rPr>
                  <a:t>（最小二乘残差）来估计</a:t>
                </a:r>
                <a:r>
                  <a:rPr lang="en-US" altLang="zh-CN" i="1">
                    <a:latin typeface="宋体" panose="02010600030101010101" pitchFamily="2" charset="-122"/>
                    <a:ea typeface="宋体" panose="02010600030101010101" pitchFamily="2" charset="-122"/>
                    <a:cs typeface="宋体" panose="02010600030101010101" pitchFamily="2" charset="-122"/>
                  </a:rPr>
                  <a:t>σ</a:t>
                </a:r>
                <a:r>
                  <a:rPr lang="en-US" altLang="zh-CN" baseline="30000">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。可以证明</a:t>
                </a:r>
                <a:r>
                  <a:rPr lang="en-US" altLang="zh-CN" i="1">
                    <a:latin typeface="宋体" panose="02010600030101010101" pitchFamily="2" charset="-122"/>
                    <a:ea typeface="宋体" panose="02010600030101010101" pitchFamily="2" charset="-122"/>
                    <a:cs typeface="宋体" panose="02010600030101010101" pitchFamily="2" charset="-122"/>
                  </a:rPr>
                  <a:t>σ</a:t>
                </a:r>
                <a:r>
                  <a:rPr lang="en-US" altLang="zh-CN" baseline="30000">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的无偏估计式为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mc:Choice>
        <mc:Fallback>
          <p:sp>
            <p:nvSpPr>
              <p:cNvPr id="2" name="文本框 1"/>
              <p:cNvSpPr txBox="1">
                <a:spLocks noRot="1" noChangeAspect="1" noMove="1" noResize="1" noEditPoints="1" noAdjustHandles="1" noChangeArrowheads="1" noChangeShapeType="1" noTextEdit="1"/>
              </p:cNvSpPr>
              <p:nvPr/>
            </p:nvSpPr>
            <p:spPr>
              <a:xfrm>
                <a:off x="1899285" y="1647190"/>
                <a:ext cx="8255635" cy="1386840"/>
              </a:xfrm>
              <a:prstGeom prst="rect">
                <a:avLst/>
              </a:prstGeom>
              <a:blipFill rotWithShape="1">
                <a:blip r:embed="rId2"/>
                <a:stretch>
                  <a:fillRect t="-824"/>
                </a:stretch>
              </a:blipFill>
            </p:spPr>
            <p:txBody>
              <a:bodyPr/>
              <a:lstStyle/>
              <a:p>
                <a:r>
                  <a:rPr lang="zh-CN" altLang="en-US">
                    <a:noFill/>
                  </a:rPr>
                  <a:t> </a:t>
                </a:r>
              </a:p>
            </p:txBody>
          </p:sp>
        </mc:Fallback>
      </mc:AlternateContent>
      <p:pic>
        <p:nvPicPr>
          <p:cNvPr id="4" name="图片 3"/>
          <p:cNvPicPr>
            <a:picLocks noChangeAspect="1"/>
          </p:cNvPicPr>
          <p:nvPr/>
        </p:nvPicPr>
        <p:blipFill>
          <a:blip r:embed="rId3"/>
          <a:srcRect r="686" b="8037"/>
          <a:stretch>
            <a:fillRect/>
          </a:stretch>
        </p:blipFill>
        <p:spPr>
          <a:xfrm>
            <a:off x="2353945" y="3235325"/>
            <a:ext cx="6988175" cy="97218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1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211361124360\&quot;,\&quot;product_name\&quot;:\&quot;\&quot;,\&quot;intention_code\&quot;:\&quot;\&quot;}&quot;}*gallery_gallery_ai_v2.1.6_ONLINE*2c0b69dd6469732369e88c9db7d1c3e4-slide-0"/>
  <p:tag name="KSO_WM_UNIT_FILL_FORE_SCHEMECOLOR_INDEX" val="5"/>
  <p:tag name="KSO_WM_UNIT_FILL_TYPE" val="1"/>
  <p:tag name="KSO_WM_UNIT_LINE_FORE_SCHEMECOLOR_INDEX" val="5"/>
  <p:tag name="KSO_WM_UNIT_LINE_FILL_TYPE" val="2"/>
  <p:tag name="KSO_WM_UNIT_USESOURCEFORMAT_APPLY" val="1"/>
</p:tagLst>
</file>

<file path=ppt/tags/tag1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37755392\&quot;,\&quot;product_name\&quot;:\&quot;\&quot;,\&quot;intention_code\&quot;:\&quot;\&quot;}&quot;}*gallery_gallery_ai_v2.1.6_ONLINE*a0173080ec4525e09547eaab8e96d5b5-slide-0"/>
  <p:tag name="KSO_WM_UNIT_LINE_FILL_TYPE" val="2"/>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211240679301\&quot;,\&quot;product_name\&quot;:\&quot;\&quot;,\&quot;intention_code\&quot;:\&quot;\&quot;}&quot;}*gallery_gallery_ai_v2.1.6_ONLINE*a0173080ec4525e09547eaab8e96d5b5-slide-0"/>
  <p:tag name="KSO_WM_UNIT_LINE_FILL_TYPE" val="2"/>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663990660\&quot;,\&quot;product_name\&quot;:\&quot;\&quot;,\&quot;intention_code\&quot;:\&quot;\&quot;}&quot;}*gallery_gallery_ai_v2.1.6_ONLINE*a0173080ec4525e09547eaab8e96d5b5-slide-0"/>
  <p:tag name="KSO_WM_UNIT_LINE_FILL_TYPE" val="2"/>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515066055\&quot;,\&quot;product_name\&quot;:\&quot;\&quot;,\&quot;intention_code\&quot;:\&quot;\&quot;}&quot;}*gallery_gallery_ai_v2.1.6_ONLINE*a0173080ec4525e09547eaab8e96d5b5-slide-0"/>
  <p:tag name="KSO_WM_UNIT_LINE_FILL_TYPE" val="2"/>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20.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08097493\&quot;,\&quot;product_name\&quot;:\&quot;\&quot;,\&quot;intention_code\&quot;:\&quot;\&quot;}&quot;}*gallery_gallery_ai_3.0.1_online*a891cfdf5d399441690c8a41c07652ef-slide-0"/>
  <p:tag name="KSO_WM_UNIT_LINE_FILL_TYPE" val="2"/>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20237763\&quot;,\&quot;product_name\&quot;:\&quot;\&quot;,\&quot;intention_code\&quot;:\&quot;\&quot;}&quot;}*gallery_gallery_ai_3.0.1_online*a891cfdf5d399441690c8a41c07652ef-slide-0"/>
  <p:tag name="KSO_WM_UNIT_LINE_FILL_TYPE" val="2"/>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91007015\&quot;,\&quot;product_name\&quot;:\&quot;\&quot;,\&quot;intention_code\&quot;:\&quot;\&quot;}&quot;}*gallery_gallery_ai_3.0.1_online*a891cfdf5d399441690c8a41c07652ef-slide-0"/>
  <p:tag name="KSO_WM_UNIT_LINE_FILL_TYPE" val="2"/>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3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1_1"/>
  <p:tag name="KSO_WM_UNIT_INDEX" val="1_1_1"/>
  <p:tag name="KSO_WM_DIAGRAM_GROUP_CODE" val="m1-1"/>
  <p:tag name="KSO_WM_UNIT_TEXT_TYPE" val="1"/>
  <p:tag name="KSO_WM_UNIT_TEXT_LAYER_COUNT" val="1"/>
  <p:tag name="KSO_WM_BEAUTIFY_FLAG" val="#wm#"/>
  <p:tag name="KSO_WM_UNIT_PRESET_TEXT" val="单击此处输入您的智能图形项正文，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1_1"/>
  <p:tag name="KSO_WM_UNIT_INDEX" val="1_1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1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3_1"/>
  <p:tag name="KSO_WM_UNIT_INDEX" val="1_3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3_1"/>
  <p:tag name="KSO_WM_UNIT_INDEX" val="1_3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1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2_1"/>
  <p:tag name="KSO_WM_UNIT_INDEX" val="1_2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2_1"/>
  <p:tag name="KSO_WM_UNIT_INDEX" val="1_2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1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4_1"/>
  <p:tag name="KSO_WM_UNIT_INDEX" val="1_4_1"/>
  <p:tag name="KSO_WM_DIAGRAM_GROUP_CODE" val="m1-1"/>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请言简意赅的阐述观点"/>
  <p:tag name="KSO_WM_UNIT_LINE_FORE_SCHEMECOLOR_INDEX" val="-2"/>
  <p:tag name="KSO_WM_UNIT_TEXT_FILL_FORE_SCHEMECOLOR_INDEX" val="1"/>
  <p:tag name="KSO_WM_UNIT_TEXT_FILL_TYPE" val="1"/>
  <p:tag name="KSO_WM_UNIT_USESOURCEFORMAT_APPLY" val="1"/>
</p:tagLst>
</file>

<file path=ppt/tags/tag1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4_1"/>
  <p:tag name="KSO_WM_UNIT_INDEX" val="1_4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2"/>
  <p:tag name="KSO_WM_UNIT_INDEX" val="1_1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2"/>
  <p:tag name="KSO_WM_UNIT_INDEX" val="1_2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2"/>
  <p:tag name="KSO_WM_UNIT_INDEX" val="1_3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2"/>
  <p:tag name="KSO_WM_UNIT_INDEX" val="1_4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1"/>
  <p:tag name="KSO_WM_UNIT_INDEX" val="1_1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1"/>
  <p:tag name="KSO_WM_UNIT_INDEX" val="1_2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1"/>
  <p:tag name="KSO_WM_UNIT_INDEX" val="1_3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1"/>
  <p:tag name="KSO_WM_UNIT_INDEX" val="1_4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2"/>
  <p:tag name="KSO_WM_UNIT_INDEX" val="1_5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1"/>
  <p:tag name="KSO_WM_UNIT_INDEX" val="1_5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5_1"/>
  <p:tag name="KSO_WM_UNIT_INDEX" val="1_5_1"/>
  <p:tag name="KSO_WM_DIAGRAM_GROUP_CODE" val="m1-1"/>
  <p:tag name="KSO_WM_UNIT_TEXT_TYPE" val="1"/>
  <p:tag name="KSO_WM_UNIT_TEXT_LAYER_COUNT" val="1"/>
  <p:tag name="KSO_WM_BEAUTIFY_FLAG" val="#wm#"/>
  <p:tag name="KSO_WM_UNIT_PRESET_TEXT" val="单击此处输入智能图形项正文，文字是您思想的提炼，请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159.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3265_4*m_h_x*1_2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0.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3265_4*m_h_x*1_3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61.xml><?xml version="1.0" encoding="utf-8"?>
<p:tagLst xmlns:p="http://schemas.openxmlformats.org/presentationml/2006/main">
  <p:tag name="KSO_WM_DIAGRAM_VERSION" val="3"/>
  <p:tag name="KSO_WM_DIAGRAM_COLOR_TRICK" val="1"/>
  <p:tag name="KSO_WM_DIAGRAM_COLOR_TEXT_CAN_REMOVE" val="n"/>
  <p:tag name="KSO_WM_UNIT_VALUE" val="80*7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3265_4*m_h_x*1_1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39.75,&quot;left&quot;:60.55,&quot;top&quot;:141.45,&quot;width&quot;:8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5_1"/>
  <p:tag name="KSO_WM_UNIT_INDEX" val="1_5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163.xml><?xml version="1.0" encoding="utf-8"?>
<p:tagLst xmlns:p="http://schemas.openxmlformats.org/presentationml/2006/main">
  <p:tag name="KSO_WM_DIAGRAM_VERSION" val="3"/>
  <p:tag name="KSO_WM_DIAGRAM_COLOR_TRICK" val="1"/>
  <p:tag name="KSO_WM_DIAGRAM_COLOR_TEXT_CAN_REMOVE" val="n"/>
  <p:tag name="KSO_WM_UNIT_VALUE" val="80*65"/>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33265_4*m_h_x*1_4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64.xml><?xml version="1.0" encoding="utf-8"?>
<p:tagLst xmlns:p="http://schemas.openxmlformats.org/presentationml/2006/main">
  <p:tag name="KSO_WM_DIAGRAM_VERSION" val="3"/>
  <p:tag name="KSO_WM_DIAGRAM_COLOR_TRICK" val="1"/>
  <p:tag name="KSO_WM_DIAGRAM_COLOR_TEXT_CAN_REMOVE" val="n"/>
  <p:tag name="KSO_WM_UNIT_VALUE" val="80*66"/>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33265_4*m_h_x*1_5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39.75,&quot;left&quot;:60.55,&quot;top&quot;:141.45,&quot;width&quot;:84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6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15739068\&quot;,\&quot;product_name\&quot;:\&quot;\&quot;,\&quot;intention_code\&quot;:\&quot;\&quot;}&quot;}*gallery_gallery_ai_v2.1.6_ONLINE*a83bb5bbd8069f82fe62dab20298bce7-slide-0"/>
  <p:tag name="KSO_WM_UNIT_LINE_FILL_TYPE" val="2"/>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20109799\&quot;,\&quot;product_name\&quot;:\&quot;\&quot;,\&quot;intention_code\&quot;:\&quot;\&quot;}&quot;}*gallery_gallery_ai_v2.1.6_ONLINE*a83bb5bbd8069f82fe62dab20298bce7-slide-0"/>
  <p:tag name="KSO_WM_UNIT_LINE_FILL_TYPE" val="2"/>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32192069\&quot;,\&quot;product_name\&quot;:\&quot;\&quot;,\&quot;intention_code\&quot;:\&quot;\&quot;}&quot;}*gallery_gallery_ai_v2.1.6_ONLINE*a83bb5bbd8069f82fe62dab20298bce7-slide-0"/>
  <p:tag name="KSO_WM_UNIT_LINE_FILL_TYPE" val="2"/>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9.4031496062992,&quot;top&quot;:113.0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7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8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8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385025889\&quot;,\&quot;product_name\&quot;:\&quot;\&quot;,\&quot;intention_code\&quot;:\&quot;\&quot;}&quot;}*gallery_gallery_ai_v2.1.6_ONLINE*f615ec1ee877e46a250e64cf3e62c531-slide-0"/>
  <p:tag name="KSO_WM_UNIT_LINE_FILL_TYPE" val="2"/>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16733200\&quot;,\&quot;product_name\&quot;:\&quot;\&quot;,\&quot;intention_code\&quot;:\&quot;\&quot;}&quot;}*gallery_gallery_ai_v2.1.6_ONLINE*f615ec1ee877e46a250e64cf3e62c531-slide-0"/>
  <p:tag name="KSO_WM_UNIT_LINE_FILL_TYPE" val="2"/>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715011081\&quot;,\&quot;product_name\&quot;:\&quot;\&quot;,\&quot;intention_code\&quot;:\&quot;\&quot;}&quot;}*gallery_gallery_ai_v2.1.6_ONLINE*f615ec1ee877e46a250e64cf3e62c531-slide-0"/>
  <p:tag name="KSO_WM_UNIT_LINE_FILL_TYPE" val="2"/>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80224487\&quot;,\&quot;product_name\&quot;:\&quot;\&quot;,\&quot;intention_code\&quot;:\&quot;\&quot;}&quot;}*gallery_gallery_ai_v2.1.6_ONLINE*f615ec1ee877e46a250e64cf3e62c531-slide-0"/>
  <p:tag name="KSO_WM_UNIT_LINE_FILL_TYPE" val="2"/>
  <p:tag name="KSO_WM_UNIT_USESOURCEFORMAT_APPLY" val="1"/>
</p:tagLst>
</file>

<file path=ppt/tags/tag19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9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53.2749938964844,&quot;left&quot;:57.57501220703125,&quot;top&quot;:124.92500610351563,&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0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315],&quot;70&quot;:[3321478]}"/>
</p:tagLst>
</file>

<file path=ppt/tags/tag2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936078836\&quot;,\&quot;product_name\&quot;:\&quot;\&quot;,\&quot;intention_code\&quot;:\&quot;\&quot;}&quot;}*gallery_gallery_ai_v2.1.6_ONLINE*1b234e965dcfe2380d59c672e16b79a1-slide-0"/>
  <p:tag name="KSO_WM_UNIT_FILL_FORE_SCHEMECOLOR_INDEX" val="5"/>
  <p:tag name="KSO_WM_UNIT_FILL_TYPE" val="1"/>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37755392\&quot;,\&quot;product_name\&quot;:\&quot;\&quot;,\&quot;intention_code\&quot;:\&quot;\&quot;}&quot;}*gallery_gallery_ai_v2.1.6_ONLINE*1b234e965dcfe2380d59c672e16b79a1-slide-0"/>
  <p:tag name="KSO_WM_UNIT_FILL_FORE_SCHEMECOLOR_INDEX" val="6"/>
  <p:tag name="KSO_WM_UNIT_FILL_TYPE" val="1"/>
  <p:tag name="KSO_WM_UNIT_LINE_FILL_TYPE" val="2"/>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85.07200563090043,&quot;left&quot;:135.35,&quot;top&quot;:110,&quot;width&quot;:707.4}"/>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995201454\&quot;,\&quot;product_name\&quot;:\&quot;\&quot;,\&quot;intention_code\&quot;:\&quot;\&quot;}&quot;}*gallery_gallery_ai_v2.1.6_ONLINE*1b234e965dcfe2380d59c672e16b79a1-slide-0"/>
  <p:tag name="KSO_WM_UNIT_FILL_FORE_SCHEMECOLOR_INDEX" val="7"/>
  <p:tag name="KSO_WM_UNIT_FILL_TYPE" val="1"/>
  <p:tag name="KSO_WM_UNIT_LINE_FILL_TYPE" val="2"/>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0.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4.77787401574807,&quot;left&quot;:82.18535433070865,&quot;top&quot;:122.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4.77787401574807,&quot;left&quot;:82.18535433070865,&quot;top&quot;:122.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24.xml><?xml version="1.0" encoding="utf-8"?>
<p:tagLst xmlns:p="http://schemas.openxmlformats.org/presentationml/2006/main">
  <p:tag name="KSO_WM_DIAGRAM_VIRTUALLY_FRAME" val="{&quot;height&quot;:354.77787401574807,&quot;left&quot;:82.18535433070865,&quot;top&quot;:122.6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490014344\&quot;,\&quot;product_name\&quot;:\&quot;\&quot;,\&quot;intention_code\&quot;:\&quot;\&quot;}&quot;}*gallery_gallery_ai_v2.1.6_ONLINE*1243644c8598fad8196d997f15856419-slide-0"/>
  <p:tag name="KSO_WM_UNIT_LINE_FILL_TYPE" val="2"/>
  <p:tag name="KSO_WM_UNIT_USESOURCEFORMAT_APPLY" val="1"/>
</p:tagLst>
</file>

<file path=ppt/tags/tag225.xml><?xml version="1.0" encoding="utf-8"?>
<p:tagLst xmlns:p="http://schemas.openxmlformats.org/presentationml/2006/main">
  <p:tag name="KSO_WM_DIAGRAM_VIRTUALLY_FRAME" val="{&quot;height&quot;:354.77787401574807,&quot;left&quot;:82.18535433070865,&quot;top&quot;:122.6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26.xml><?xml version="1.0" encoding="utf-8"?>
<p:tagLst xmlns:p="http://schemas.openxmlformats.org/presentationml/2006/main">
  <p:tag name="KSO_WM_DIAGRAM_VIRTUALLY_FRAME" val="{&quot;height&quot;:354.77787401574807,&quot;left&quot;:82.18535433070865,&quot;top&quot;:122.6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227.xml><?xml version="1.0" encoding="utf-8"?>
<p:tagLst xmlns:p="http://schemas.openxmlformats.org/presentationml/2006/main">
  <p:tag name="KSO_WM_DIAGRAM_VIRTUALLY_FRAME" val="{&quot;height&quot;:354.77787401574807,&quot;left&quot;:82.18535433070865,&quot;top&quot;:122.6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4.77787401574807,&quot;left&quot;:82.18535433070865,&quot;top&quot;:122.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4.77787401574807,&quot;left&quot;:82.18535433070865,&quot;top&quot;:122.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3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3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3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3.88516356905045,&quot;top&quot;:134.45000000000005,&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937018884\&quot;,\&quot;product_name\&quot;:\&quot;\&quot;,\&quot;intention_code\&quot;:\&quot;\&quot;}&quot;}*gallery_gallery_ai_v2.1.6_ONLINE*996f658e85a20f6d64858b1b6d415a67-slide-0"/>
  <p:tag name="KSO_WM_UNIT_LINE_FILL_TYPE" val="2"/>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65455442\&quot;,\&quot;product_name\&quot;:\&quot;\&quot;,\&quot;intention_code\&quot;:\&quot;\&quot;}&quot;}*gallery_gallery_ai_v2.1.6_ONLINE*996f658e85a20f6d64858b1b6d415a67-slide-0"/>
  <p:tag name="KSO_WM_UNIT_LINE_FILL_TYPE" val="2"/>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95663326\&quot;,\&quot;product_name\&quot;:\&quot;\&quot;,\&quot;intention_code\&quot;:\&quot;\&quot;}&quot;}*gallery_gallery_ai_v2.1.6_ONLINE*996f658e85a20f6d64858b1b6d415a67-slide-0"/>
  <p:tag name="KSO_WM_UNIT_LINE_FILL_TYPE" val="2"/>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84922954\&quot;,\&quot;product_name\&quot;:\&quot;\&quot;,\&quot;intention_code\&quot;:\&quot;\&quot;}&quot;}*gallery_gallery_ai_v2.1.6_ONLINE*996f658e85a20f6d64858b1b6d415a67-slide-0"/>
  <p:tag name="KSO_WM_UNIT_LINE_FILL_TYPE" val="2"/>
  <p:tag name="KSO_WM_UNIT_USESOURCEFORMAT_APPLY" val="1"/>
</p:tagLst>
</file>

<file path=ppt/tags/tag24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4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4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5.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5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5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5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20237763\&quot;,\&quot;product_name\&quot;:\&quot;\&quot;,\&quot;intention_code\&quot;:\&quot;\&quot;}&quot;}*gallery_gallery_ai_v2.1.6_ONLINE*61d4849db6193e2ab9319b9af6c7d73a-slide-0"/>
  <p:tag name="KSO_WM_UNIT_LINE_FILL_TYPE" val="2"/>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26453586\&quot;,\&quot;product_name\&quot;:\&quot;\&quot;,\&quot;intention_code\&quot;:\&quot;\&quot;}&quot;}*gallery_gallery_ai_v2.1.6_ONLINE*61d4849db6193e2ab9319b9af6c7d73a-slide-0"/>
  <p:tag name="KSO_WM_UNIT_LINE_FILL_TYPE" val="2"/>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663990660\&quot;,\&quot;product_name\&quot;:\&quot;\&quot;,\&quot;intention_code\&quot;:\&quot;\&quot;}&quot;}*gallery_gallery_ai_v2.1.6_ONLINE*61d4849db6193e2ab9319b9af6c7d73a-slide-0"/>
  <p:tag name="KSO_WM_UNIT_LINE_FILL_TYPE" val="2"/>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66789971\&quot;,\&quot;product_name\&quot;:\&quot;\&quot;,\&quot;intention_code\&quot;:\&quot;\&quot;}&quot;}*gallery_gallery_ai_v2.1.6_ONLINE*61d4849db6193e2ab9319b9af6c7d73a-slide-0"/>
  <p:tag name="KSO_WM_UNIT_LINE_FILL_TYPE" val="2"/>
  <p:tag name="KSO_WM_UNIT_USESOURCEFORMAT_APPLY" val="1"/>
</p:tagLst>
</file>

<file path=ppt/tags/tag26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67.xml><?xml version="1.0" encoding="utf-8"?>
<p:tagLst xmlns:p="http://schemas.openxmlformats.org/presentationml/2006/main">
  <p:tag name="resource_record_key" val="{&quot;65&quot;:[20233315],&quot;70&quot;:[3314056,3332765,3322390,3325541,3322427,3321478]}"/>
  <p:tag name="commondata" val="eyJjb3VudCI6MSwiaGRpZCI6ImYxNzBjMmQzMzhiMjBlMjA5OTI4NzFlMzg3MTdkZDU0IiwidXNlckNvdW50IjoxfQ=="/>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37755392\&quot;,\&quot;product_name\&quot;:\&quot;\&quot;,\&quot;intention_code\&quot;:\&quot;\&quot;}&quot;}*gallery_gallery_ai_v2.1.6_ONLINE*a16852c7a7cbb07777f65f8d560ecb78-slide-0"/>
  <p:tag name="KSO_WM_UNIT_LINE_FILL_TYPE" val="2"/>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99894072\&quot;,\&quot;product_name\&quot;:\&quot;\&quot;,\&quot;intention_code\&quot;:\&quot;\&quot;}&quot;}*gallery_gallery_ai_v2.1.6_ONLINE*a16852c7a7cbb07777f65f8d560ecb78-slide-0"/>
  <p:tag name="KSO_WM_UNIT_LINE_FILL_TYPE" val="2"/>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05982431\&quot;,\&quot;product_name\&quot;:\&quot;\&quot;,\&quot;intention_code\&quot;:\&quot;\&quot;}&quot;}*gallery_gallery_ai_v2.1.6_ONLINE*a16852c7a7cbb07777f65f8d560ecb78-slide-0"/>
  <p:tag name="KSO_WM_UNIT_LINE_FILL_TYPE" val="2"/>
  <p:tag name="KSO_WM_UNIT_USESOURCEFORMAT_APPLY" val="1"/>
</p:tagLst>
</file>

<file path=ppt/tags/tag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3.37999999999997,&quot;top&quot;:119.69999999999997,&quot;width&quot;:765.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62.8,&quot;top&quot;:125.35000000000005,&quot;width&quot;:47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5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64.6595214651514,&quot;left&quot;:122.17503937007874,&quot;top&quot;:97.58016357421874,&quot;width&quot;:777.302125984252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9_1*l_h_i*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64.6595214651514,&quot;left&quot;:122.17503937007874,&quot;top&quot;:97.58016357421874,&quot;width&quot;:777.302125984252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6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49_1*l_h_f*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64.6595214651514,&quot;left&quot;:122.17503937007874,&quot;top&quot;:97.58016357421874,&quot;width&quot;:777.30212598425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DIAGRAM_USE_COLOR_VALUE" val="{&quot;color_scheme&quot;:1,&quot;color_type&quot;:1,&quot;theme_color_indexes&quot;:[5,6,5,6,5,6]}"/>
</p:tagLst>
</file>

<file path=ppt/tags/tag6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49_1*l_h_f*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64.6595214651514,&quot;left&quot;:122.17503937007874,&quot;top&quot;:97.58016357421874,&quot;width&quot;:777.30212598425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66.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64.6595214651514,&quot;left&quot;:122.17503937007874,&quot;top&quot;:97.58016357421874,&quot;width&quot;:777.302125984252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67.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49_1*l_h_a*1_1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2"/>
  <p:tag name="KSO_WM_DIAGRAM_MIN_ITEMCNT" val="2"/>
  <p:tag name="KSO_WM_DIAGRAM_VIRTUALLY_FRAME" val="{&quot;height&quot;:364.6595214651514,&quot;left&quot;:122.17503937007874,&quot;top&quot;:97.58016357421874,&quot;width&quot;:777.30212598425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TYPE" val="1"/>
  <p:tag name="KSO_WM_DIAGRAM_USE_COLOR_VALUE" val="{&quot;color_scheme&quot;:1,&quot;color_type&quot;:1,&quot;theme_color_indexes&quot;:[5,6,5,6,5,6]}"/>
</p:tagLst>
</file>

<file path=ppt/tags/tag6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49_1*l_h_a*1_2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DIAGRAM_MAX_ITEMCNT" val="2"/>
  <p:tag name="KSO_WM_DIAGRAM_MIN_ITEMCNT" val="2"/>
  <p:tag name="KSO_WM_DIAGRAM_VIRTUALLY_FRAME" val="{&quot;height&quot;:364.6595214651514,&quot;left&quot;:122.17503937007874,&quot;top&quot;:97.58016357421874,&quot;width&quot;:777.30212598425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9.xml><?xml version="1.0" encoding="utf-8"?>
<p:tagLst xmlns:p="http://schemas.openxmlformats.org/presentationml/2006/main">
  <p:tag name="KSO_WM_DIAGRAM_VERSION" val="3"/>
  <p:tag name="KSO_WM_DIAGRAM_COLOR_TRICK" val="1"/>
  <p:tag name="KSO_WM_DIAGRAM_COLOR_TEXT_CAN_REMOVE" val="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49_1*l_h_x*1_2_1"/>
  <p:tag name="KSO_WM_TEMPLATE_CATEGORY" val="diagram"/>
  <p:tag name="KSO_WM_TEMPLATE_INDEX" val="20233249"/>
  <p:tag name="KSO_WM_UNIT_LAYERLEVEL" val="1_1_1"/>
  <p:tag name="KSO_WM_TAG_VERSION" val="3.0"/>
  <p:tag name="KSO_WM_BEAUTIFY_FLAG" val="#wm#"/>
  <p:tag name="KSO_WM_DIAGRAM_MAX_ITEMCNT" val="2"/>
  <p:tag name="KSO_WM_DIAGRAM_MIN_ITEMCNT" val="2"/>
  <p:tag name="KSO_WM_DIAGRAM_VIRTUALLY_FRAME" val="{&quot;height&quot;:364.6595214651514,&quot;left&quot;:122.17503937007874,&quot;top&quot;:97.58016357421874,&quot;width&quot;:777.302125984252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0.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08.2*309.3"/>
  <p:tag name="KSO_WM_SLIDE_POSITION" val="504*182.6"/>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2"/>
  <p:tag name="KSO_WM_SLIDE_SOURCE" val="WPPAIGenerateSlide"/>
  <p:tag name="resource_record_key" val="{&quot;65&quot;:[20232404],&quot;70&quot;:[3322427]}"/>
</p:tagLst>
</file>

<file path=ppt/tags/tag7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4.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0.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495629353\&quot;,\&quot;product_name\&quot;:\&quot;\&quot;,\&quot;intention_code\&quot;:\&quot;\&quot;}&quot;}*gallery_gallery_ai_v2.1.6_ONLINE*135199772eda6452af529591b55086aa-slide-0"/>
  <p:tag name="KSO_WM_UNIT_FILL_FORE_SCHEMECOLOR_INDEX" val="5"/>
  <p:tag name="KSO_WM_UNIT_FILL_TYPE" val="1"/>
  <p:tag name="KSO_WM_UNIT_LINE_FORE_SCHEMECOLOR_INDEX" val="5"/>
  <p:tag name="KSO_WM_UNIT_LINE_FILL_TYPE" val="2"/>
  <p:tag name="KSO_WM_UNIT_USESOURCEFORMAT_APPLY" val="1"/>
</p:tagLst>
</file>

<file path=ppt/tags/tag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3.45,&quot;top&quot;:91.35000000000005,&quot;width&quot;:4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98.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5889</Words>
  <Application>WPS 演示</Application>
  <PresentationFormat>宽屏</PresentationFormat>
  <Paragraphs>380</Paragraphs>
  <Slides>41</Slides>
  <Notes>31</Notes>
  <HiddenSlides>1</HiddenSlides>
  <MMClips>0</MMClips>
  <ScaleCrop>false</ScaleCrop>
  <HeadingPairs>
    <vt:vector size="6" baseType="variant">
      <vt:variant>
        <vt:lpstr>已用的字体</vt:lpstr>
      </vt:variant>
      <vt:variant>
        <vt:i4>23</vt:i4>
      </vt:variant>
      <vt:variant>
        <vt:lpstr>主题</vt:lpstr>
      </vt:variant>
      <vt:variant>
        <vt:i4>23</vt:i4>
      </vt:variant>
      <vt:variant>
        <vt:lpstr>幻灯片标题</vt:lpstr>
      </vt:variant>
      <vt:variant>
        <vt:i4>41</vt:i4>
      </vt:variant>
    </vt:vector>
  </HeadingPairs>
  <TitlesOfParts>
    <vt:vector size="87"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BiaoZhunCuHei</vt:lpstr>
      <vt:lpstr>阿里巴巴普惠体 M</vt:lpstr>
      <vt:lpstr>DejaVu Math TeX Gyre</vt:lpstr>
      <vt:lpstr>微软雅黑</vt:lpstr>
      <vt:lpstr>Arial Unicode MS</vt:lpstr>
      <vt:lpstr>等线</vt:lpstr>
      <vt:lpstr>Segoe Print</vt:lpstr>
      <vt:lpstr>汉仪雅酷黑 85W</vt:lpstr>
      <vt:lpstr>稻壳鸭鸭   https://www.docer.com/works?userid=327037375</vt:lpstr>
      <vt:lpstr>Office 主题</vt:lpstr>
      <vt:lpstr>1_稻壳鸭鸭   https://www.docer.com/works?userid=327037375</vt:lpstr>
      <vt:lpstr>2_稻壳鸭鸭   https://www.docer.com/works?userid=327037375</vt:lpstr>
      <vt:lpstr>3_稻壳鸭鸭   https://www.docer.com/works?userid=327037375</vt:lpstr>
      <vt:lpstr>14_稻壳鸭鸭   https://www.docer.com/works?userid=327037375</vt:lpstr>
      <vt:lpstr>16_稻壳鸭鸭   https://www.docer.com/works?userid=327037375</vt:lpstr>
      <vt:lpstr>17_稻壳鸭鸭   https://www.docer.com/works?userid=327037375</vt:lpstr>
      <vt:lpstr>18_稻壳鸭鸭   https://www.docer.com/works?userid=327037375</vt:lpstr>
      <vt:lpstr>27_稻壳鸭鸭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12_稻壳鸭鸭   https://www.docer.com/works?userid=327037375</vt:lpstr>
      <vt:lpstr>13_稻壳鸭鸭   https://www.docer.com/works?userid=327037375</vt:lpstr>
      <vt:lpstr>15_稻壳鸭鸭   https://www.docer.com/works?userid=327037375</vt:lpstr>
      <vt:lpstr>19_稻壳鸭鸭   https://www.docer.com/works?userid=327037375</vt:lpstr>
      <vt:lpstr>20_稻壳鸭鸭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（三）残差的正态性检验</vt:lpstr>
      <vt:lpstr>PowerPoint 演示文稿</vt:lpstr>
      <vt:lpstr>PowerPoint 演示文稿</vt:lpstr>
      <vt:lpstr>五、一元线性回归模型的预测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（三）回归参数的显著性检验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24</cp:revision>
  <dcterms:created xsi:type="dcterms:W3CDTF">2025-09-29T17:51:00Z</dcterms:created>
  <dcterms:modified xsi:type="dcterms:W3CDTF">2025-10-17T06:19:59Z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